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8" r:id="rId3"/>
    <p:sldId id="257" r:id="rId4"/>
    <p:sldId id="275" r:id="rId5"/>
    <p:sldId id="259" r:id="rId6"/>
    <p:sldId id="260" r:id="rId7"/>
    <p:sldId id="282" r:id="rId8"/>
    <p:sldId id="261" r:id="rId9"/>
    <p:sldId id="270" r:id="rId10"/>
    <p:sldId id="262" r:id="rId11"/>
    <p:sldId id="276" r:id="rId12"/>
    <p:sldId id="280" r:id="rId13"/>
    <p:sldId id="277" r:id="rId14"/>
    <p:sldId id="278" r:id="rId15"/>
    <p:sldId id="281" r:id="rId16"/>
    <p:sldId id="273" r:id="rId17"/>
    <p:sldId id="279" r:id="rId18"/>
    <p:sldId id="264" r:id="rId19"/>
    <p:sldId id="274" r:id="rId20"/>
    <p:sldId id="283" r:id="rId21"/>
    <p:sldId id="284" r:id="rId22"/>
  </p:sldIdLst>
  <p:sldSz cx="14630400" cy="8229600"/>
  <p:notesSz cx="8229600" cy="14630400"/>
  <p:embeddedFontLst>
    <p:embeddedFont>
      <p:font typeface="Inter" panose="02000503000000020004" pitchFamily="2" charset="0"/>
      <p:regular r:id="rId24"/>
      <p:bold r:id="rId25"/>
      <p:italic r:id="rId26"/>
      <p:boldItalic r:id="rId27"/>
    </p:embeddedFont>
    <p:embeddedFont>
      <p:font typeface="Inter Bold" panose="02000503000000020004" pitchFamily="2" charset="0"/>
      <p:bold r:id="rId28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8530"/>
    <a:srgbClr val="E74CAB"/>
    <a:srgbClr val="F0F5FA"/>
    <a:srgbClr val="F9FBFD"/>
    <a:srgbClr val="EAF2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21" autoAdjust="0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g>
</file>

<file path=ppt/media/image21.tmp>
</file>

<file path=ppt/media/image22.tmp>
</file>

<file path=ppt/media/image23.tmp>
</file>

<file path=ppt/media/image24.tmp>
</file>

<file path=ppt/media/image25.tmp>
</file>

<file path=ppt/media/image26.png>
</file>

<file path=ppt/media/image27.png>
</file>

<file path=ppt/media/image28.jpeg>
</file>

<file path=ppt/media/image29.jpeg>
</file>

<file path=ppt/media/image3.png>
</file>

<file path=ppt/media/image30.tmp>
</file>

<file path=ppt/media/image31.png>
</file>

<file path=ppt/media/image32.svg>
</file>

<file path=ppt/media/image33.tmp>
</file>

<file path=ppt/media/image34.png>
</file>

<file path=ppt/media/image35.tmp>
</file>

<file path=ppt/media/image36.tmp>
</file>

<file path=ppt/media/image37.tmp>
</file>

<file path=ppt/media/image38.tmp>
</file>

<file path=ppt/media/image39.tmp>
</file>

<file path=ppt/media/image4.png>
</file>

<file path=ppt/media/image40.tmp>
</file>

<file path=ppt/media/image41.png>
</file>

<file path=ppt/media/image42.tmp>
</file>

<file path=ppt/media/image43.png>
</file>

<file path=ppt/media/image44.png>
</file>

<file path=ppt/media/image45.png>
</file>

<file path=ppt/media/image46.svg>
</file>

<file path=ppt/media/image47.png>
</file>

<file path=ppt/media/image48.sv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6530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74DCB4-C9C4-50E8-D436-C3D0CEC1B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AEC4CB-FCF4-DE46-CB4F-8B183DECE9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6CD2AF-A7E3-C40B-7BD7-90E3EA5A93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7ADBB1-F637-AFB4-FC68-D479382571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895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B28977-E62C-F3D4-652B-7EE59B84E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2CEFCD-1C3E-4530-895E-8ACBDF2829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3D37C7-B664-3581-0603-799D53C415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BBD137-39FF-435E-FF08-8C3F7CF190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4330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7C98E-4B0B-E28A-3E0C-86AD2ABA3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A7A96D-5724-C3A8-FE61-AF262AD435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9CF79A-CA05-788F-21AA-62DAFC1A09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B3E711-F1EA-A83C-9453-1A9B286F81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2863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EDFA88-8151-02E7-0EE6-1ADBC66311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170B43-B492-BF9B-E8FC-97D3FF5785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454412-E8A5-648E-447A-DA8C85EFE6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446855-766E-A83D-720B-CDF3F64B00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5972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650E0A-6FD5-D73D-231E-0DBB9D35E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09BA6E-21BF-9039-72BD-1AEA63CDF9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53CD38-B745-5550-C77A-F83C48C2B8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6B481A-DFFE-EC2E-6CD5-BCCEED4E1A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127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97A61-64F7-6926-26B0-E9BF3A401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0E68D2-FE1F-F7F6-1556-D6A95C766C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FA9F31-4773-D752-C923-2EE38D6766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B3200-5AE4-30C4-8CF4-2704CB380C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66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6C31D-37BD-2BA0-CE0C-BE34D3AD3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8EEB76-D227-5B5A-8DCB-516AB1296C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2021C8-CC71-2034-C08D-FF76A8FD77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A52CD-A7C7-0294-A71E-170F50421D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1173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AFF8E-6DEE-2B81-0A63-8D904F2F8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BA4B31-98DA-C7DA-8A68-8EDAE1D51C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908CCB-48B4-C685-826D-F0E5748BF3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F61D6-0654-A8EC-A58F-DFDD81A768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274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D4A2A-4100-EE3F-65D2-BAD6A655A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52ED82-A93A-E01A-1A07-F02DA7BBF7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8D9769-F69B-FD13-8EDC-81A9F3C3D5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FC691C-9D88-130E-82C2-486E19C07E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266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0DB8DC-A23C-1EBA-226E-F94B42DCF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721BCC-94B4-6971-B8BD-8445E91409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311BDA-B0E1-57C4-893B-E1574B7D34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FACF6-CDC8-8165-50BE-02D8334B10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99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AB2B9A-81E0-775C-0D1E-0038213A6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9B4D2F-D919-FE9B-D1CC-6196B18941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7F15AF-8651-BE02-E250-2DEC925B92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354677-8B20-8867-71A0-5A80486ED0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00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88C39-08B0-0B8A-6A9D-AA6D07132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B2E60F-AD38-BCEF-A5A6-2C74F61EE9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523D4D-095B-52B4-ED02-C4EA6F1390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92660-259F-58C8-0B62-F0398522FD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2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1112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923AFB53-5E7F-B7EA-D814-6386D26C47F3}"/>
              </a:ext>
            </a:extLst>
          </p:cNvPr>
          <p:cNvSpPr txBox="1">
            <a:spLocks/>
          </p:cNvSpPr>
          <p:nvPr userDrawn="1"/>
        </p:nvSpPr>
        <p:spPr>
          <a:xfrm>
            <a:off x="10485438" y="77803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A0BF1A7-874B-478C-BCE0-59532D19DF7C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668EDC3-746C-A6CB-DC15-501808F9C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33038" y="7627938"/>
            <a:ext cx="3290887" cy="438150"/>
          </a:xfrm>
        </p:spPr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929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668EDC3-746C-A6CB-DC15-501808F9C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33038" y="7627938"/>
            <a:ext cx="3290887" cy="438150"/>
          </a:xfrm>
        </p:spPr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80921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668EDC3-746C-A6CB-DC15-501808F9C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33038" y="7627938"/>
            <a:ext cx="3290887" cy="438150"/>
          </a:xfrm>
        </p:spPr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76034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0463D7-EB8C-64C4-282E-5FE457205B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8362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277D3B92-91EF-2E1B-D269-E2A8BFC0A1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33038" y="7627938"/>
            <a:ext cx="3290887" cy="438150"/>
          </a:xfrm>
        </p:spPr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17631AE-2BCF-8DE2-F1A8-D694DA030E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33038" y="7627938"/>
            <a:ext cx="3290887" cy="438150"/>
          </a:xfrm>
        </p:spPr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6C1F519A-5269-D997-EACD-B90124C1C7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33038" y="7627938"/>
            <a:ext cx="3290887" cy="438150"/>
          </a:xfrm>
        </p:spPr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D353197-F9D1-0E8A-FEF1-1422C0F3DC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33038" y="7627938"/>
            <a:ext cx="3290887" cy="438150"/>
          </a:xfrm>
        </p:spPr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F3C9460B-1646-B512-566C-41155ADC46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33038" y="7627938"/>
            <a:ext cx="3290887" cy="438150"/>
          </a:xfrm>
        </p:spPr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D252AC94-26FE-7459-5F1C-A5E1A523F4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33038" y="7627938"/>
            <a:ext cx="3290887" cy="438150"/>
          </a:xfrm>
        </p:spPr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668EDC3-746C-A6CB-DC15-501808F9C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33038" y="7627938"/>
            <a:ext cx="3290887" cy="438150"/>
          </a:xfrm>
        </p:spPr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668EDC3-746C-A6CB-DC15-501808F9C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33038" y="7627938"/>
            <a:ext cx="3290887" cy="438150"/>
          </a:xfrm>
        </p:spPr>
        <p:txBody>
          <a:bodyPr/>
          <a:lstStyle/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7388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A3C645-2924-4941-6BF5-2B1815EDF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0BF1A7-874B-478C-BCE0-59532D19DF7C}" type="slidenum">
              <a:rPr lang="de-DE" smtClean="0"/>
              <a:t>‹#›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60" r:id="rId9"/>
    <p:sldLayoutId id="2147483661" r:id="rId10"/>
    <p:sldLayoutId id="2147483662" r:id="rId11"/>
    <p:sldLayoutId id="2147483663" r:id="rId12"/>
    <p:sldLayoutId id="2147483659" r:id="rId1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mp"/><Relationship Id="rId7" Type="http://schemas.openxmlformats.org/officeDocument/2006/relationships/image" Target="../media/image22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34.png"/><Relationship Id="rId4" Type="http://schemas.openxmlformats.org/officeDocument/2006/relationships/image" Target="../media/image33.tm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m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34.png"/><Relationship Id="rId4" Type="http://schemas.openxmlformats.org/officeDocument/2006/relationships/image" Target="../media/image33.tm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tmp"/><Relationship Id="rId3" Type="http://schemas.openxmlformats.org/officeDocument/2006/relationships/image" Target="../media/image35.tmp"/><Relationship Id="rId7" Type="http://schemas.microsoft.com/office/2007/relationships/hdphoto" Target="../media/hdphoto5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7.tmp"/><Relationship Id="rId4" Type="http://schemas.openxmlformats.org/officeDocument/2006/relationships/image" Target="../media/image36.tmp"/><Relationship Id="rId9" Type="http://schemas.openxmlformats.org/officeDocument/2006/relationships/image" Target="../media/image23.tm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tmp"/><Relationship Id="rId3" Type="http://schemas.openxmlformats.org/officeDocument/2006/relationships/image" Target="../media/image35.tmp"/><Relationship Id="rId7" Type="http://schemas.microsoft.com/office/2007/relationships/hdphoto" Target="../media/hdphoto5.wd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7.tmp"/><Relationship Id="rId4" Type="http://schemas.openxmlformats.org/officeDocument/2006/relationships/image" Target="../media/image36.t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mp"/><Relationship Id="rId7" Type="http://schemas.openxmlformats.org/officeDocument/2006/relationships/image" Target="../media/image24.tmp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microsoft.com/office/2007/relationships/hdphoto" Target="../media/hdphoto6.wdp"/><Relationship Id="rId5" Type="http://schemas.openxmlformats.org/officeDocument/2006/relationships/image" Target="../media/image41.png"/><Relationship Id="rId4" Type="http://schemas.openxmlformats.org/officeDocument/2006/relationships/image" Target="../media/image40.tm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m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6.wdp"/><Relationship Id="rId5" Type="http://schemas.openxmlformats.org/officeDocument/2006/relationships/image" Target="../media/image41.png"/><Relationship Id="rId4" Type="http://schemas.openxmlformats.org/officeDocument/2006/relationships/image" Target="../media/image40.tm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m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microsoft.com/office/2007/relationships/hdphoto" Target="../media/hdphoto6.wdp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8.sv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7.png"/><Relationship Id="rId5" Type="http://schemas.openxmlformats.org/officeDocument/2006/relationships/image" Target="../media/image46.svg"/><Relationship Id="rId4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linkedin.com/in/stephan-herbert-4436a4262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www.linkedin.com/in/stephan-herbert-4436a4262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6.jpe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image" Target="../media/image14.png"/><Relationship Id="rId5" Type="http://schemas.openxmlformats.org/officeDocument/2006/relationships/image" Target="../media/image10.jpg"/><Relationship Id="rId10" Type="http://schemas.microsoft.com/office/2007/relationships/hdphoto" Target="../media/hdphoto2.wdp"/><Relationship Id="rId4" Type="http://schemas.openxmlformats.org/officeDocument/2006/relationships/image" Target="../media/image9.jp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17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microsoft.com/office/2007/relationships/hdphoto" Target="../media/hdphoto3.wdp"/><Relationship Id="rId5" Type="http://schemas.openxmlformats.org/officeDocument/2006/relationships/image" Target="../media/image19.png"/><Relationship Id="rId10" Type="http://schemas.microsoft.com/office/2007/relationships/hdphoto" Target="../media/hdphoto2.wdp"/><Relationship Id="rId4" Type="http://schemas.openxmlformats.org/officeDocument/2006/relationships/image" Target="../media/image18.jpe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tmp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2.tmp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tmp"/><Relationship Id="rId5" Type="http://schemas.openxmlformats.org/officeDocument/2006/relationships/image" Target="../media/image24.tmp"/><Relationship Id="rId4" Type="http://schemas.openxmlformats.org/officeDocument/2006/relationships/image" Target="../media/image23.tm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tmp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298" y="0"/>
            <a:ext cx="6121101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9" y="545783"/>
            <a:ext cx="7823085" cy="1302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Analysis of Real-World Data from a Solar-Equipped Smart Home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793788" y="2174763"/>
            <a:ext cx="7556421" cy="1060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data-driven exploration of influence factors on </a:t>
            </a:r>
            <a:b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solar energy generation and consumption patterns</a:t>
            </a:r>
            <a:endParaRPr lang="en-US" sz="220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6432D1C1-7DD0-C738-1EB3-E2875A504134}"/>
              </a:ext>
            </a:extLst>
          </p:cNvPr>
          <p:cNvSpPr/>
          <p:nvPr/>
        </p:nvSpPr>
        <p:spPr>
          <a:xfrm>
            <a:off x="793787" y="3870426"/>
            <a:ext cx="3260689" cy="451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Stephan Herbert</a:t>
            </a:r>
          </a:p>
        </p:txBody>
      </p:sp>
      <p:pic>
        <p:nvPicPr>
          <p:cNvPr id="8" name="Picture 7" descr="A green logo with text&#10;&#10;AI-generated content may be incorrect.">
            <a:extLst>
              <a:ext uri="{FF2B5EF4-FFF2-40B4-BE49-F238E27FC236}">
                <a16:creationId xmlns:a16="http://schemas.microsoft.com/office/drawing/2014/main" id="{BC236B6B-C030-6D68-0A52-4A4947CB7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89" y="6334807"/>
            <a:ext cx="3260689" cy="943884"/>
          </a:xfrm>
          <a:prstGeom prst="rect">
            <a:avLst/>
          </a:prstGeom>
          <a:ln w="28575">
            <a:solidFill>
              <a:srgbClr val="0C8530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EE6FD2B-916D-1B22-2AFB-BE49CCB758E6}"/>
              </a:ext>
            </a:extLst>
          </p:cNvPr>
          <p:cNvSpPr txBox="1"/>
          <p:nvPr/>
        </p:nvSpPr>
        <p:spPr>
          <a:xfrm>
            <a:off x="678284" y="4419562"/>
            <a:ext cx="1641405" cy="412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500"/>
              </a:lnSpc>
              <a:spcAft>
                <a:spcPts val="1200"/>
              </a:spcAft>
              <a:buNone/>
            </a:pP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4.11.2025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536F6081-D31F-7F50-9E5C-AF4172B811E4}"/>
              </a:ext>
            </a:extLst>
          </p:cNvPr>
          <p:cNvSpPr/>
          <p:nvPr/>
        </p:nvSpPr>
        <p:spPr>
          <a:xfrm>
            <a:off x="7392202" y="1289785"/>
            <a:ext cx="6516303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BED8007-328C-DD5F-FD68-6C71A633224D}"/>
              </a:ext>
            </a:extLst>
          </p:cNvPr>
          <p:cNvSpPr/>
          <p:nvPr/>
        </p:nvSpPr>
        <p:spPr>
          <a:xfrm>
            <a:off x="827773" y="1289785"/>
            <a:ext cx="6198669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2" name="Picture 21" descr="A graph showing a graph of blue lines&#10;&#10;AI-generated content may be incorrect.">
            <a:extLst>
              <a:ext uri="{FF2B5EF4-FFF2-40B4-BE49-F238E27FC236}">
                <a16:creationId xmlns:a16="http://schemas.microsoft.com/office/drawing/2014/main" id="{BE241344-9127-C334-3483-DE1547AE1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761" y="3309371"/>
            <a:ext cx="5716725" cy="2592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Picture 19" descr="A graph with different colored lines&#10;&#10;AI-generated content may be incorrect.">
            <a:extLst>
              <a:ext uri="{FF2B5EF4-FFF2-40B4-BE49-F238E27FC236}">
                <a16:creationId xmlns:a16="http://schemas.microsoft.com/office/drawing/2014/main" id="{DAE2C6D4-6F12-57A0-2F5E-9F975CEA5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5501" y="3309371"/>
            <a:ext cx="6049542" cy="2592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 0"/>
          <p:cNvSpPr/>
          <p:nvPr/>
        </p:nvSpPr>
        <p:spPr>
          <a:xfrm>
            <a:off x="793790" y="537832"/>
            <a:ext cx="8590842" cy="455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50"/>
              </a:lnSpc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Hypothesis 1: Hot water &amp; Heating usage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1044047" y="1484209"/>
            <a:ext cx="218813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Hot water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517646" y="1484209"/>
            <a:ext cx="218813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Heating</a:t>
            </a:r>
            <a:endParaRPr lang="en-US" sz="2000" dirty="0"/>
          </a:p>
        </p:txBody>
      </p:sp>
      <p:sp>
        <p:nvSpPr>
          <p:cNvPr id="7" name="Shape 3"/>
          <p:cNvSpPr/>
          <p:nvPr/>
        </p:nvSpPr>
        <p:spPr>
          <a:xfrm>
            <a:off x="793789" y="6571089"/>
            <a:ext cx="13114716" cy="945445"/>
          </a:xfrm>
          <a:prstGeom prst="roundRect">
            <a:avLst>
              <a:gd name="adj" fmla="val 5528"/>
            </a:avLst>
          </a:prstGeom>
          <a:solidFill>
            <a:srgbClr val="B6D6FC"/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quality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matters – "</a:t>
            </a:r>
            <a:r>
              <a:rPr lang="en-US" b="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NaN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“-values sometimes </a:t>
            </a: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zero consumption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  <a:sym typeface="Wingdings" panose="05000000000000000000" pitchFamily="2" charset="2"/>
              </a:rPr>
              <a:t> </a:t>
            </a: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missing data</a:t>
            </a:r>
          </a:p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Heating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occasionally used too long (when temperature 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&gt; X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°C), but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only </a:t>
            </a:r>
            <a:r>
              <a:rPr lang="en-US" b="1" dirty="0">
                <a:solidFill>
                  <a:srgbClr val="000000"/>
                </a:solidFill>
                <a:highlight>
                  <a:srgbClr val="FFFF00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~X%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savings potential</a:t>
            </a:r>
          </a:p>
        </p:txBody>
      </p:sp>
      <p:sp>
        <p:nvSpPr>
          <p:cNvPr id="9" name="Text 4"/>
          <p:cNvSpPr/>
          <p:nvPr/>
        </p:nvSpPr>
        <p:spPr>
          <a:xfrm>
            <a:off x="1245037" y="6634519"/>
            <a:ext cx="12452747" cy="676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spcAft>
                <a:spcPts val="1200"/>
              </a:spcAft>
              <a:buSzPct val="100000"/>
              <a:buChar char="•"/>
            </a:pP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1245037" y="6905386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1" name="Text 6"/>
          <p:cNvSpPr/>
          <p:nvPr/>
        </p:nvSpPr>
        <p:spPr>
          <a:xfrm>
            <a:off x="1245037" y="7176253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C4E4A681-FF47-C62C-ECEF-67A80853E93C}"/>
              </a:ext>
            </a:extLst>
          </p:cNvPr>
          <p:cNvSpPr/>
          <p:nvPr/>
        </p:nvSpPr>
        <p:spPr>
          <a:xfrm rot="2228274">
            <a:off x="3205127" y="4815994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1640E2F-51BC-80F2-008B-E63C9568EB23}"/>
              </a:ext>
            </a:extLst>
          </p:cNvPr>
          <p:cNvSpPr/>
          <p:nvPr/>
        </p:nvSpPr>
        <p:spPr>
          <a:xfrm rot="2228274">
            <a:off x="5959778" y="4918848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F05FAD0E-34B2-005D-F530-98FD10C61A09}"/>
              </a:ext>
            </a:extLst>
          </p:cNvPr>
          <p:cNvSpPr/>
          <p:nvPr/>
        </p:nvSpPr>
        <p:spPr>
          <a:xfrm>
            <a:off x="1039761" y="2059637"/>
            <a:ext cx="5131553" cy="1041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Outliers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of hot water usage:</a:t>
            </a:r>
          </a:p>
          <a:p>
            <a:pPr marL="800100" lvl="1" indent="-342900">
              <a:lnSpc>
                <a:spcPts val="1950"/>
              </a:lnSpc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Vacation time?</a:t>
            </a:r>
          </a:p>
          <a:p>
            <a:pPr marL="800100" lvl="1" indent="-342900">
              <a:lnSpc>
                <a:spcPts val="1950"/>
              </a:lnSpc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Sensor issue?</a:t>
            </a:r>
          </a:p>
          <a:p>
            <a:pPr marL="800100" lvl="1" indent="-342900">
              <a:lnSpc>
                <a:spcPts val="1950"/>
              </a:lnSpc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“Only cold showers”?</a:t>
            </a:r>
            <a:endParaRPr lang="en-US" dirty="0"/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0D5BFFD3-6F85-54AF-C99E-2DCBB018A680}"/>
              </a:ext>
            </a:extLst>
          </p:cNvPr>
          <p:cNvSpPr/>
          <p:nvPr/>
        </p:nvSpPr>
        <p:spPr>
          <a:xfrm>
            <a:off x="7517647" y="1975756"/>
            <a:ext cx="6757153" cy="94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chemeClr val="accent2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Heating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used between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October – June</a:t>
            </a: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0070C0"/>
                </a:solidFill>
                <a:latin typeface="Inter" pitchFamily="34" charset="0"/>
                <a:ea typeface="Inter" pitchFamily="34" charset="-122"/>
              </a:rPr>
              <a:t>Min</a:t>
            </a:r>
            <a:r>
              <a:rPr lang="en-US" dirty="0">
                <a:solidFill>
                  <a:srgbClr val="0070C0"/>
                </a:solidFill>
                <a:latin typeface="Inter" pitchFamily="34" charset="0"/>
                <a:ea typeface="Inter" pitchFamily="34" charset="-122"/>
              </a:rPr>
              <a:t>-°C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apparently more important than </a:t>
            </a:r>
            <a:r>
              <a:rPr lang="en-US" dirty="0">
                <a:solidFill>
                  <a:srgbClr val="0C8530"/>
                </a:solidFill>
                <a:latin typeface="Inter" pitchFamily="34" charset="0"/>
                <a:ea typeface="Inter" pitchFamily="34" charset="-122"/>
              </a:rPr>
              <a:t>Mean-°C</a:t>
            </a:r>
          </a:p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Small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saving potential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for time frames with &gt; 10°C_min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9785E6A-095D-4693-666F-813CA387FE2A}"/>
              </a:ext>
            </a:extLst>
          </p:cNvPr>
          <p:cNvSpPr/>
          <p:nvPr/>
        </p:nvSpPr>
        <p:spPr>
          <a:xfrm>
            <a:off x="8469782" y="4205618"/>
            <a:ext cx="584370" cy="184913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96074DA-0AE3-A1A4-77B7-CCC8DCAE3D07}"/>
              </a:ext>
            </a:extLst>
          </p:cNvPr>
          <p:cNvSpPr/>
          <p:nvPr/>
        </p:nvSpPr>
        <p:spPr>
          <a:xfrm>
            <a:off x="11731813" y="4186368"/>
            <a:ext cx="584370" cy="184913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1" name="Picture 30" descr="A green sign with a check mark&#10;&#10;AI-generated content may be incorrect.">
            <a:extLst>
              <a:ext uri="{FF2B5EF4-FFF2-40B4-BE49-F238E27FC236}">
                <a16:creationId xmlns:a16="http://schemas.microsoft.com/office/drawing/2014/main" id="{0C113F1D-EE0D-6EB4-0921-4B02D47EC8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38" b="91386" l="9609" r="96085">
                        <a14:foregroundMark x1="20268" y1="50050" x2="12456" y2="87266"/>
                        <a14:foregroundMark x1="21429" y1="44520" x2="21287" y2="45197"/>
                        <a14:foregroundMark x1="25979" y1="22846" x2="22885" y2="37585"/>
                        <a14:foregroundMark x1="12456" y1="87266" x2="50890" y2="91011"/>
                        <a14:foregroundMark x1="50890" y1="91011" x2="87544" y2="88764"/>
                        <a14:foregroundMark x1="87544" y1="88764" x2="90747" y2="57303"/>
                        <a14:foregroundMark x1="85146" y1="46720" x2="75089" y2="27715"/>
                        <a14:foregroundMark x1="90747" y1="57303" x2="86546" y2="49366"/>
                        <a14:foregroundMark x1="75089" y1="27715" x2="52313" y2="10487"/>
                        <a14:foregroundMark x1="52313" y1="10487" x2="26335" y2="19850"/>
                        <a14:foregroundMark x1="26335" y1="19850" x2="25623" y2="21348"/>
                        <a14:foregroundMark x1="10676" y1="66292" x2="13879" y2="78277"/>
                        <a14:foregroundMark x1="23843" y1="78277" x2="79004" y2="73783"/>
                        <a14:foregroundMark x1="86121" y1="85019" x2="35231" y2="63296"/>
                        <a14:foregroundMark x1="35231" y1="63296" x2="44840" y2="68165"/>
                        <a14:foregroundMark x1="92527" y1="88390" x2="77580" y2="91760"/>
                        <a14:foregroundMark x1="94306" y1="91760" x2="93238" y2="88015"/>
                        <a14:foregroundMark x1="96085" y1="82772" x2="93238" y2="63296"/>
                        <a14:foregroundMark x1="30961" y1="19850" x2="29713" y2="39533"/>
                        <a14:foregroundMark x1="69039" y1="11610" x2="67260" y2="56180"/>
                        <a14:foregroundMark x1="67260" y1="56180" x2="65480" y2="60300"/>
                        <a14:foregroundMark x1="76512" y1="55056" x2="46619" y2="55805"/>
                        <a14:foregroundMark x1="73665" y1="56554" x2="80783" y2="36330"/>
                        <a14:foregroundMark x1="79004" y1="16479" x2="46975" y2="39326"/>
                        <a14:foregroundMark x1="45907" y1="30337" x2="23843" y2="64419"/>
                        <a14:foregroundMark x1="49466" y1="57678" x2="34875" y2="53933"/>
                        <a14:foregroundMark x1="25267" y1="73034" x2="66192" y2="66667"/>
                        <a14:foregroundMark x1="89324" y1="77528" x2="67972" y2="67790"/>
                        <a14:foregroundMark x1="95018" y1="79401" x2="74733" y2="60300"/>
                        <a14:foregroundMark x1="74733" y1="60300" x2="74733" y2="60300"/>
                        <a14:foregroundMark x1="15302" y1="82022" x2="32028" y2="57303"/>
                        <a14:foregroundMark x1="17082" y1="83521" x2="43772" y2="84644"/>
                        <a14:foregroundMark x1="43772" y1="84644" x2="64769" y2="84270"/>
                        <a14:foregroundMark x1="44840" y1="76404" x2="48754" y2="61049"/>
                        <a14:backgroundMark x1="21708" y1="46067" x2="17438" y2="44195"/>
                        <a14:backgroundMark x1="21708" y1="40449" x2="19573" y2="39700"/>
                        <a14:backgroundMark x1="22420" y1="40075" x2="21708" y2="44569"/>
                        <a14:backgroundMark x1="22420" y1="37453" x2="20641" y2="44195"/>
                        <a14:backgroundMark x1="85409" y1="48689" x2="86477" y2="46816"/>
                        <a14:backgroundMark x1="84698" y1="47566" x2="87900" y2="46816"/>
                        <a14:backgroundMark x1="85053" y1="47566" x2="85765" y2="45693"/>
                        <a14:backgroundMark x1="7473" y1="94757" x2="8897" y2="966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9460" y="6576300"/>
            <a:ext cx="965589" cy="917481"/>
          </a:xfrm>
          <a:prstGeom prst="rect">
            <a:avLst/>
          </a:prstGeom>
        </p:spPr>
      </p:pic>
      <p:sp>
        <p:nvSpPr>
          <p:cNvPr id="40" name="Shape 1">
            <a:extLst>
              <a:ext uri="{FF2B5EF4-FFF2-40B4-BE49-F238E27FC236}">
                <a16:creationId xmlns:a16="http://schemas.microsoft.com/office/drawing/2014/main" id="{3B6C769A-E66A-5D34-C128-CAB2BE6A2983}"/>
              </a:ext>
            </a:extLst>
          </p:cNvPr>
          <p:cNvSpPr/>
          <p:nvPr/>
        </p:nvSpPr>
        <p:spPr>
          <a:xfrm>
            <a:off x="635198" y="1014461"/>
            <a:ext cx="13538002" cy="7068561"/>
          </a:xfrm>
          <a:prstGeom prst="roundRect">
            <a:avLst>
              <a:gd name="adj" fmla="val 985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0A3959A-C388-49A1-24E2-37620CA21B68}"/>
              </a:ext>
            </a:extLst>
          </p:cNvPr>
          <p:cNvGrpSpPr/>
          <p:nvPr/>
        </p:nvGrpSpPr>
        <p:grpSpPr>
          <a:xfrm>
            <a:off x="623767" y="3634127"/>
            <a:ext cx="13382863" cy="1113115"/>
            <a:chOff x="612338" y="1457563"/>
            <a:chExt cx="13382863" cy="1113115"/>
          </a:xfrm>
        </p:grpSpPr>
        <p:sp>
          <p:nvSpPr>
            <p:cNvPr id="33" name="Shape 1">
              <a:extLst>
                <a:ext uri="{FF2B5EF4-FFF2-40B4-BE49-F238E27FC236}">
                  <a16:creationId xmlns:a16="http://schemas.microsoft.com/office/drawing/2014/main" id="{792B2A03-C710-B261-9495-9EDAF6675D5D}"/>
                </a:ext>
              </a:extLst>
            </p:cNvPr>
            <p:cNvSpPr/>
            <p:nvPr/>
          </p:nvSpPr>
          <p:spPr>
            <a:xfrm>
              <a:off x="635198" y="1457563"/>
              <a:ext cx="13360003" cy="1113115"/>
            </a:xfrm>
            <a:prstGeom prst="roundRect">
              <a:avLst>
                <a:gd name="adj" fmla="val 9858"/>
              </a:avLst>
            </a:prstGeom>
            <a:solidFill>
              <a:srgbClr val="FFFFFF">
                <a:alpha val="95000"/>
              </a:srgbClr>
            </a:solidFill>
            <a:ln w="22860">
              <a:solidFill>
                <a:srgbClr val="B2D4E5"/>
              </a:solidFill>
              <a:prstDash val="solid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34" name="Shape 2">
              <a:extLst>
                <a:ext uri="{FF2B5EF4-FFF2-40B4-BE49-F238E27FC236}">
                  <a16:creationId xmlns:a16="http://schemas.microsoft.com/office/drawing/2014/main" id="{E07748C0-3187-9126-5048-47FD229A6121}"/>
                </a:ext>
              </a:extLst>
            </p:cNvPr>
            <p:cNvSpPr/>
            <p:nvPr/>
          </p:nvSpPr>
          <p:spPr>
            <a:xfrm>
              <a:off x="612338" y="1457563"/>
              <a:ext cx="91440" cy="1113115"/>
            </a:xfrm>
            <a:prstGeom prst="roundRect">
              <a:avLst>
                <a:gd name="adj" fmla="val 83365"/>
              </a:avLst>
            </a:prstGeom>
            <a:solidFill>
              <a:srgbClr val="007EBD"/>
            </a:solidFill>
            <a:ln/>
          </p:spPr>
          <p:txBody>
            <a:bodyPr/>
            <a:lstStyle/>
            <a:p>
              <a:endParaRPr lang="de-DE"/>
            </a:p>
          </p:txBody>
        </p:sp>
        <p:sp>
          <p:nvSpPr>
            <p:cNvPr id="35" name="Text 1">
              <a:extLst>
                <a:ext uri="{FF2B5EF4-FFF2-40B4-BE49-F238E27FC236}">
                  <a16:creationId xmlns:a16="http://schemas.microsoft.com/office/drawing/2014/main" id="{6D8C0141-250F-E531-B2E4-AFC7CFFAB725}"/>
                </a:ext>
              </a:extLst>
            </p:cNvPr>
            <p:cNvSpPr/>
            <p:nvPr/>
          </p:nvSpPr>
          <p:spPr>
            <a:xfrm>
              <a:off x="1731526" y="1724501"/>
              <a:ext cx="2344460" cy="29301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  <a:cs typeface="Inter Bold" pitchFamily="34" charset="-120"/>
                </a:rPr>
                <a:t>1. Heating Usage</a:t>
              </a:r>
              <a:endParaRPr lang="en-US" sz="2400" dirty="0"/>
            </a:p>
          </p:txBody>
        </p:sp>
        <p:sp>
          <p:nvSpPr>
            <p:cNvPr id="36" name="Text 2">
              <a:extLst>
                <a:ext uri="{FF2B5EF4-FFF2-40B4-BE49-F238E27FC236}">
                  <a16:creationId xmlns:a16="http://schemas.microsoft.com/office/drawing/2014/main" id="{0E30EEF2-1307-56C2-7BCC-FC08A42C174E}"/>
                </a:ext>
              </a:extLst>
            </p:cNvPr>
            <p:cNvSpPr/>
            <p:nvPr/>
          </p:nvSpPr>
          <p:spPr>
            <a:xfrm>
              <a:off x="1731526" y="2124670"/>
              <a:ext cx="12105084" cy="28575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250"/>
                </a:lnSpc>
                <a:buNone/>
              </a:pPr>
              <a: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Heating is used even when outdoor temperature exceeds 15°C</a:t>
              </a:r>
              <a:endParaRPr lang="en-US" sz="2000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3A1E7A2-1C9E-E90C-42D8-0A104BF9A7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5536" y="1699100"/>
              <a:ext cx="555959" cy="592217"/>
            </a:xfrm>
            <a:prstGeom prst="rect">
              <a:avLst/>
            </a:prstGeom>
          </p:spPr>
        </p:pic>
      </p:grp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586FC39C-2BB7-6378-9439-A213BAE947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10</a:t>
            </a:fld>
            <a:endParaRPr lang="de-D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12453-7746-891D-7237-E4C538091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5CC52ACE-87AD-554F-B0E5-837B234D507E}"/>
              </a:ext>
            </a:extLst>
          </p:cNvPr>
          <p:cNvSpPr/>
          <p:nvPr/>
        </p:nvSpPr>
        <p:spPr>
          <a:xfrm>
            <a:off x="7392202" y="1289785"/>
            <a:ext cx="6516303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55C6DE2-EDBD-E87B-12FD-7389034160C5}"/>
              </a:ext>
            </a:extLst>
          </p:cNvPr>
          <p:cNvSpPr/>
          <p:nvPr/>
        </p:nvSpPr>
        <p:spPr>
          <a:xfrm>
            <a:off x="827773" y="1289785"/>
            <a:ext cx="6198669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2" name="Picture 21" descr="A graph showing a graph of blue lines&#10;&#10;AI-generated content may be incorrect.">
            <a:extLst>
              <a:ext uri="{FF2B5EF4-FFF2-40B4-BE49-F238E27FC236}">
                <a16:creationId xmlns:a16="http://schemas.microsoft.com/office/drawing/2014/main" id="{A724B1C3-1FCD-8225-784D-AC9EDDC9B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761" y="3309371"/>
            <a:ext cx="5716725" cy="2592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Picture 19" descr="A graph with different colored lines&#10;&#10;AI-generated content may be incorrect.">
            <a:extLst>
              <a:ext uri="{FF2B5EF4-FFF2-40B4-BE49-F238E27FC236}">
                <a16:creationId xmlns:a16="http://schemas.microsoft.com/office/drawing/2014/main" id="{E848B5B9-6839-97CF-4485-8C96F1F91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5501" y="3309371"/>
            <a:ext cx="6049542" cy="2592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4770D4CF-63F1-8601-38C2-8C6FFD50731E}"/>
              </a:ext>
            </a:extLst>
          </p:cNvPr>
          <p:cNvSpPr/>
          <p:nvPr/>
        </p:nvSpPr>
        <p:spPr>
          <a:xfrm>
            <a:off x="793790" y="537832"/>
            <a:ext cx="8590842" cy="455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50"/>
              </a:lnSpc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Hypothesis 1: Hot water &amp; Heating usage</a:t>
            </a:r>
            <a:endParaRPr lang="en-US" sz="32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F5885A6-D0B3-0AB5-2944-9E32BFB9B493}"/>
              </a:ext>
            </a:extLst>
          </p:cNvPr>
          <p:cNvSpPr/>
          <p:nvPr/>
        </p:nvSpPr>
        <p:spPr>
          <a:xfrm>
            <a:off x="1044047" y="1484209"/>
            <a:ext cx="218813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Hot water</a:t>
            </a:r>
            <a:endParaRPr lang="en-US" sz="20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22A66B13-8E48-9996-004D-87BD363434C8}"/>
              </a:ext>
            </a:extLst>
          </p:cNvPr>
          <p:cNvSpPr/>
          <p:nvPr/>
        </p:nvSpPr>
        <p:spPr>
          <a:xfrm>
            <a:off x="7517646" y="1484209"/>
            <a:ext cx="218813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Heating</a:t>
            </a:r>
            <a:endParaRPr lang="en-US" sz="2000" dirty="0"/>
          </a:p>
        </p:txBody>
      </p:sp>
      <p:sp>
        <p:nvSpPr>
          <p:cNvPr id="7" name="Shape 3">
            <a:extLst>
              <a:ext uri="{FF2B5EF4-FFF2-40B4-BE49-F238E27FC236}">
                <a16:creationId xmlns:a16="http://schemas.microsoft.com/office/drawing/2014/main" id="{DCB39A9F-251C-71A0-6C19-666155B096FF}"/>
              </a:ext>
            </a:extLst>
          </p:cNvPr>
          <p:cNvSpPr/>
          <p:nvPr/>
        </p:nvSpPr>
        <p:spPr>
          <a:xfrm>
            <a:off x="793789" y="6571089"/>
            <a:ext cx="13114716" cy="945445"/>
          </a:xfrm>
          <a:prstGeom prst="roundRect">
            <a:avLst>
              <a:gd name="adj" fmla="val 5528"/>
            </a:avLst>
          </a:prstGeom>
          <a:solidFill>
            <a:srgbClr val="B6D6FC"/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quality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matters – "</a:t>
            </a:r>
            <a:r>
              <a:rPr lang="en-US" b="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NaN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“-values sometimes </a:t>
            </a: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zero consumption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  <a:sym typeface="Wingdings" panose="05000000000000000000" pitchFamily="2" charset="2"/>
              </a:rPr>
              <a:t> </a:t>
            </a: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missing data</a:t>
            </a:r>
          </a:p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Heating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used too long (on 78 “warmer” days), but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only ~5 % savings potential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(107 m³ out of 2181 m³)</a:t>
            </a: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BAF48BA1-C17A-8A5A-7B2C-8203F6DBE727}"/>
              </a:ext>
            </a:extLst>
          </p:cNvPr>
          <p:cNvSpPr/>
          <p:nvPr/>
        </p:nvSpPr>
        <p:spPr>
          <a:xfrm>
            <a:off x="1245037" y="6634519"/>
            <a:ext cx="12452747" cy="676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spcAft>
                <a:spcPts val="1200"/>
              </a:spcAft>
              <a:buSzPct val="100000"/>
              <a:buChar char="•"/>
            </a:pPr>
            <a:endParaRPr lang="en-US" sz="20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D7419525-68F0-1F6E-B126-4BD808E29D34}"/>
              </a:ext>
            </a:extLst>
          </p:cNvPr>
          <p:cNvSpPr/>
          <p:nvPr/>
        </p:nvSpPr>
        <p:spPr>
          <a:xfrm>
            <a:off x="1245037" y="6905386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C6E35867-A075-9320-023A-2E0E649CC4BD}"/>
              </a:ext>
            </a:extLst>
          </p:cNvPr>
          <p:cNvSpPr/>
          <p:nvPr/>
        </p:nvSpPr>
        <p:spPr>
          <a:xfrm>
            <a:off x="1245037" y="7176253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1E0B3BCE-CA4B-4614-22C4-55FDEA067887}"/>
              </a:ext>
            </a:extLst>
          </p:cNvPr>
          <p:cNvSpPr/>
          <p:nvPr/>
        </p:nvSpPr>
        <p:spPr>
          <a:xfrm rot="2228274">
            <a:off x="3205127" y="4815994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94531DE9-863B-27FC-9930-A9CAA51CEC12}"/>
              </a:ext>
            </a:extLst>
          </p:cNvPr>
          <p:cNvSpPr/>
          <p:nvPr/>
        </p:nvSpPr>
        <p:spPr>
          <a:xfrm rot="2228274">
            <a:off x="5959778" y="4918848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DDBCCED3-663A-2FD4-4BBE-91817825D9B4}"/>
              </a:ext>
            </a:extLst>
          </p:cNvPr>
          <p:cNvSpPr/>
          <p:nvPr/>
        </p:nvSpPr>
        <p:spPr>
          <a:xfrm>
            <a:off x="1039761" y="2059637"/>
            <a:ext cx="5131553" cy="1041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Outliers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of hot water usage:</a:t>
            </a:r>
          </a:p>
          <a:p>
            <a:pPr marL="800100" lvl="1" indent="-342900">
              <a:lnSpc>
                <a:spcPts val="1950"/>
              </a:lnSpc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Vacation time?</a:t>
            </a:r>
          </a:p>
          <a:p>
            <a:pPr marL="800100" lvl="1" indent="-342900">
              <a:lnSpc>
                <a:spcPts val="1950"/>
              </a:lnSpc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Sensor issue?</a:t>
            </a:r>
          </a:p>
          <a:p>
            <a:pPr marL="800100" lvl="1" indent="-342900">
              <a:lnSpc>
                <a:spcPts val="1950"/>
              </a:lnSpc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“Only cold showers”?</a:t>
            </a:r>
            <a:endParaRPr lang="en-US" dirty="0"/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3C027EB7-4162-7142-E050-2930686FA09D}"/>
              </a:ext>
            </a:extLst>
          </p:cNvPr>
          <p:cNvSpPr/>
          <p:nvPr/>
        </p:nvSpPr>
        <p:spPr>
          <a:xfrm>
            <a:off x="7517647" y="1975756"/>
            <a:ext cx="6757153" cy="94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chemeClr val="accent2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Heating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used between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October – June</a:t>
            </a: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0070C0"/>
                </a:solidFill>
                <a:latin typeface="Inter" pitchFamily="34" charset="0"/>
                <a:ea typeface="Inter" pitchFamily="34" charset="-122"/>
              </a:rPr>
              <a:t>Min</a:t>
            </a:r>
            <a:r>
              <a:rPr lang="en-US" dirty="0">
                <a:solidFill>
                  <a:srgbClr val="0070C0"/>
                </a:solidFill>
                <a:latin typeface="Inter" pitchFamily="34" charset="0"/>
                <a:ea typeface="Inter" pitchFamily="34" charset="-122"/>
              </a:rPr>
              <a:t>-°C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apparently more important than </a:t>
            </a:r>
            <a:r>
              <a:rPr lang="en-US" dirty="0">
                <a:solidFill>
                  <a:srgbClr val="0C8530"/>
                </a:solidFill>
                <a:latin typeface="Inter" pitchFamily="34" charset="0"/>
                <a:ea typeface="Inter" pitchFamily="34" charset="-122"/>
              </a:rPr>
              <a:t>Mean-°C</a:t>
            </a:r>
          </a:p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Small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saving potential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for time frames with </a:t>
            </a:r>
            <a:b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</a:b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    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T_min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&gt; 10°C and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T_mean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&gt; 15 °C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3DFC6E0-4273-822B-4147-30705490E395}"/>
              </a:ext>
            </a:extLst>
          </p:cNvPr>
          <p:cNvSpPr/>
          <p:nvPr/>
        </p:nvSpPr>
        <p:spPr>
          <a:xfrm>
            <a:off x="8469782" y="4205618"/>
            <a:ext cx="584370" cy="184913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D4DD6C9-E924-CCB0-8190-D9D3B8E47AAB}"/>
              </a:ext>
            </a:extLst>
          </p:cNvPr>
          <p:cNvSpPr/>
          <p:nvPr/>
        </p:nvSpPr>
        <p:spPr>
          <a:xfrm>
            <a:off x="11731813" y="4186368"/>
            <a:ext cx="584370" cy="184913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>
                <a:solidFill>
                  <a:schemeClr val="tx1"/>
                </a:solidFill>
                <a:prstDash val="sysDash"/>
              </a:ln>
            </a:endParaRPr>
          </a:p>
        </p:txBody>
      </p:sp>
      <p:pic>
        <p:nvPicPr>
          <p:cNvPr id="31" name="Picture 30" descr="A green sign with a check mark&#10;&#10;AI-generated content may be incorrect.">
            <a:extLst>
              <a:ext uri="{FF2B5EF4-FFF2-40B4-BE49-F238E27FC236}">
                <a16:creationId xmlns:a16="http://schemas.microsoft.com/office/drawing/2014/main" id="{07841B68-5116-D4B3-1697-8F6AF6EA44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38" b="91386" l="9609" r="96085">
                        <a14:foregroundMark x1="20268" y1="50050" x2="12456" y2="87266"/>
                        <a14:foregroundMark x1="21429" y1="44520" x2="21287" y2="45197"/>
                        <a14:foregroundMark x1="25979" y1="22846" x2="22885" y2="37585"/>
                        <a14:foregroundMark x1="12456" y1="87266" x2="50890" y2="91011"/>
                        <a14:foregroundMark x1="50890" y1="91011" x2="87544" y2="88764"/>
                        <a14:foregroundMark x1="87544" y1="88764" x2="90747" y2="57303"/>
                        <a14:foregroundMark x1="85146" y1="46720" x2="75089" y2="27715"/>
                        <a14:foregroundMark x1="90747" y1="57303" x2="86546" y2="49366"/>
                        <a14:foregroundMark x1="75089" y1="27715" x2="52313" y2="10487"/>
                        <a14:foregroundMark x1="52313" y1="10487" x2="26335" y2="19850"/>
                        <a14:foregroundMark x1="26335" y1="19850" x2="25623" y2="21348"/>
                        <a14:foregroundMark x1="10676" y1="66292" x2="13879" y2="78277"/>
                        <a14:foregroundMark x1="23843" y1="78277" x2="79004" y2="73783"/>
                        <a14:foregroundMark x1="86121" y1="85019" x2="35231" y2="63296"/>
                        <a14:foregroundMark x1="35231" y1="63296" x2="44840" y2="68165"/>
                        <a14:foregroundMark x1="92527" y1="88390" x2="77580" y2="91760"/>
                        <a14:foregroundMark x1="94306" y1="91760" x2="93238" y2="88015"/>
                        <a14:foregroundMark x1="96085" y1="82772" x2="93238" y2="63296"/>
                        <a14:foregroundMark x1="30961" y1="19850" x2="29713" y2="39533"/>
                        <a14:foregroundMark x1="69039" y1="11610" x2="67260" y2="56180"/>
                        <a14:foregroundMark x1="67260" y1="56180" x2="65480" y2="60300"/>
                        <a14:foregroundMark x1="76512" y1="55056" x2="46619" y2="55805"/>
                        <a14:foregroundMark x1="73665" y1="56554" x2="80783" y2="36330"/>
                        <a14:foregroundMark x1="79004" y1="16479" x2="46975" y2="39326"/>
                        <a14:foregroundMark x1="45907" y1="30337" x2="23843" y2="64419"/>
                        <a14:foregroundMark x1="49466" y1="57678" x2="34875" y2="53933"/>
                        <a14:foregroundMark x1="25267" y1="73034" x2="66192" y2="66667"/>
                        <a14:foregroundMark x1="89324" y1="77528" x2="67972" y2="67790"/>
                        <a14:foregroundMark x1="95018" y1="79401" x2="74733" y2="60300"/>
                        <a14:foregroundMark x1="74733" y1="60300" x2="74733" y2="60300"/>
                        <a14:foregroundMark x1="15302" y1="82022" x2="32028" y2="57303"/>
                        <a14:foregroundMark x1="17082" y1="83521" x2="43772" y2="84644"/>
                        <a14:foregroundMark x1="43772" y1="84644" x2="64769" y2="84270"/>
                        <a14:foregroundMark x1="44840" y1="76404" x2="48754" y2="61049"/>
                        <a14:backgroundMark x1="21708" y1="46067" x2="17438" y2="44195"/>
                        <a14:backgroundMark x1="21708" y1="40449" x2="19573" y2="39700"/>
                        <a14:backgroundMark x1="22420" y1="40075" x2="21708" y2="44569"/>
                        <a14:backgroundMark x1="22420" y1="37453" x2="20641" y2="44195"/>
                        <a14:backgroundMark x1="85409" y1="48689" x2="86477" y2="46816"/>
                        <a14:backgroundMark x1="84698" y1="47566" x2="87900" y2="46816"/>
                        <a14:backgroundMark x1="85053" y1="47566" x2="85765" y2="45693"/>
                        <a14:backgroundMark x1="7473" y1="94757" x2="8897" y2="966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9460" y="6576300"/>
            <a:ext cx="965589" cy="91748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94D4B-34CC-2036-596A-4D565989E2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7486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773EE1-1079-D773-B10B-FE62378DB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3723EDE2-51F9-B670-772D-B5B34526E6E8}"/>
              </a:ext>
            </a:extLst>
          </p:cNvPr>
          <p:cNvSpPr/>
          <p:nvPr/>
        </p:nvSpPr>
        <p:spPr>
          <a:xfrm>
            <a:off x="6035040" y="1289785"/>
            <a:ext cx="7873465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DF6FCF0-0026-B655-D8C2-ED4FC64D3CD0}"/>
              </a:ext>
            </a:extLst>
          </p:cNvPr>
          <p:cNvSpPr/>
          <p:nvPr/>
        </p:nvSpPr>
        <p:spPr>
          <a:xfrm>
            <a:off x="827773" y="1289785"/>
            <a:ext cx="4992013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35" name="Picture 34" descr="A screenshot of a graph&#10;&#10;AI-generated content may be incorrect.">
            <a:extLst>
              <a:ext uri="{FF2B5EF4-FFF2-40B4-BE49-F238E27FC236}">
                <a16:creationId xmlns:a16="http://schemas.microsoft.com/office/drawing/2014/main" id="{23A9E219-942D-13C9-A6D7-E407EBCCE9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6375"/>
          <a:stretch>
            <a:fillRect/>
          </a:stretch>
        </p:blipFill>
        <p:spPr>
          <a:xfrm>
            <a:off x="6171311" y="3348277"/>
            <a:ext cx="3505731" cy="27725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5" descr="A screenshot of a graph&#10;&#10;AI-generated content may be incorrect.">
            <a:extLst>
              <a:ext uri="{FF2B5EF4-FFF2-40B4-BE49-F238E27FC236}">
                <a16:creationId xmlns:a16="http://schemas.microsoft.com/office/drawing/2014/main" id="{8F102879-51A7-937A-A5F6-475642513F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203" r="1378"/>
          <a:stretch>
            <a:fillRect/>
          </a:stretch>
        </p:blipFill>
        <p:spPr>
          <a:xfrm>
            <a:off x="9784508" y="3348277"/>
            <a:ext cx="4051601" cy="27725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CCA34B5A-1C84-EE0E-1B8F-7F4D1AF7F6A5}"/>
              </a:ext>
            </a:extLst>
          </p:cNvPr>
          <p:cNvSpPr/>
          <p:nvPr/>
        </p:nvSpPr>
        <p:spPr>
          <a:xfrm>
            <a:off x="793790" y="537832"/>
            <a:ext cx="7422356" cy="455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50"/>
              </a:lnSpc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Hypothesis 2: </a:t>
            </a:r>
            <a:r>
              <a:rPr lang="en-US" sz="3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Solar energy – Influence factors on PV-generation</a:t>
            </a:r>
            <a:endParaRPr lang="en-US" sz="3200" dirty="0"/>
          </a:p>
          <a:p>
            <a:pPr marL="0" indent="0" algn="l">
              <a:lnSpc>
                <a:spcPts val="3550"/>
              </a:lnSpc>
              <a:buNone/>
            </a:pPr>
            <a:endParaRPr lang="en-US" sz="32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71EE8062-1B6B-6345-A10E-B72BF38AC47E}"/>
              </a:ext>
            </a:extLst>
          </p:cNvPr>
          <p:cNvSpPr/>
          <p:nvPr/>
        </p:nvSpPr>
        <p:spPr>
          <a:xfrm>
            <a:off x="1072921" y="1484209"/>
            <a:ext cx="197406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Season / sunshine hours</a:t>
            </a:r>
            <a:endParaRPr lang="en-US" sz="20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74712882-D5E2-3916-ED81-EF4142A5E6D3}"/>
              </a:ext>
            </a:extLst>
          </p:cNvPr>
          <p:cNvSpPr/>
          <p:nvPr/>
        </p:nvSpPr>
        <p:spPr>
          <a:xfrm>
            <a:off x="6229067" y="1484209"/>
            <a:ext cx="218813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Weather conditions</a:t>
            </a:r>
            <a:endParaRPr lang="en-US" sz="20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B86E1EB8-09D3-0303-4D38-669F2E5130C9}"/>
              </a:ext>
            </a:extLst>
          </p:cNvPr>
          <p:cNvSpPr/>
          <p:nvPr/>
        </p:nvSpPr>
        <p:spPr>
          <a:xfrm>
            <a:off x="1245037" y="6634519"/>
            <a:ext cx="12452747" cy="676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spcAft>
                <a:spcPts val="1200"/>
              </a:spcAft>
              <a:buSzPct val="100000"/>
              <a:buChar char="•"/>
            </a:pPr>
            <a:endParaRPr lang="en-US" sz="20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1F31FA43-0194-69FA-E73B-D3EA9D5D243E}"/>
              </a:ext>
            </a:extLst>
          </p:cNvPr>
          <p:cNvSpPr/>
          <p:nvPr/>
        </p:nvSpPr>
        <p:spPr>
          <a:xfrm>
            <a:off x="1245037" y="6905386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452F400D-F7E9-029F-D4F3-AFE5E9B95816}"/>
              </a:ext>
            </a:extLst>
          </p:cNvPr>
          <p:cNvSpPr/>
          <p:nvPr/>
        </p:nvSpPr>
        <p:spPr>
          <a:xfrm>
            <a:off x="1245037" y="7176253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340FE5E7-ABEC-B17E-5E33-951058A1F072}"/>
              </a:ext>
            </a:extLst>
          </p:cNvPr>
          <p:cNvSpPr/>
          <p:nvPr/>
        </p:nvSpPr>
        <p:spPr>
          <a:xfrm>
            <a:off x="1068636" y="2059637"/>
            <a:ext cx="3248619" cy="1041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  <a:buSzPct val="100000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Solar energy highly correlates:</a:t>
            </a:r>
          </a:p>
          <a:p>
            <a:pPr marL="285750" indent="-34290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to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sunshine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hours (0.87)</a:t>
            </a:r>
          </a:p>
          <a:p>
            <a:pPr marL="285750" indent="-34290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to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daylight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hours   (0.77)</a:t>
            </a:r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4AD321E1-9E60-CCEF-84FF-89549077A06E}"/>
              </a:ext>
            </a:extLst>
          </p:cNvPr>
          <p:cNvSpPr/>
          <p:nvPr/>
        </p:nvSpPr>
        <p:spPr>
          <a:xfrm>
            <a:off x="6229068" y="1975756"/>
            <a:ext cx="7776726" cy="1297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  <a:tabLst>
                <a:tab pos="2509838" algn="l"/>
              </a:tabLst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Huge correlation to 	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weather type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(-0.47) </a:t>
            </a:r>
            <a:b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	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coverage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 day (-0.62)</a:t>
            </a: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Cloudy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 sunny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weather:</a:t>
            </a:r>
          </a:p>
          <a:p>
            <a:pPr marL="800100" lvl="1" indent="-342900">
              <a:lnSpc>
                <a:spcPts val="1950"/>
              </a:lnSpc>
              <a:buSzPct val="100000"/>
              <a:buChar char="•"/>
              <a:tabLst>
                <a:tab pos="1879600" algn="l"/>
              </a:tabLst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Q2 / Q3:	up to  -27 % </a:t>
            </a:r>
          </a:p>
          <a:p>
            <a:pPr marL="800100" lvl="1" indent="-342900">
              <a:lnSpc>
                <a:spcPts val="1950"/>
              </a:lnSpc>
              <a:buSzPct val="100000"/>
              <a:buFontTx/>
              <a:buChar char="•"/>
              <a:tabLst>
                <a:tab pos="1879600" algn="l"/>
              </a:tabLst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Q1 / Q4:	up to  -83 % </a:t>
            </a:r>
          </a:p>
          <a:p>
            <a:pPr marL="800100" lvl="1" indent="-342900">
              <a:lnSpc>
                <a:spcPts val="195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FF7F43EA-F0CD-D802-F1BE-EC3CCDB0F13E}"/>
              </a:ext>
            </a:extLst>
          </p:cNvPr>
          <p:cNvSpPr/>
          <p:nvPr/>
        </p:nvSpPr>
        <p:spPr>
          <a:xfrm rot="10800000">
            <a:off x="7979079" y="4988715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F004B-FB6F-AE2E-E37C-1C2FA4DDC2AA}"/>
              </a:ext>
            </a:extLst>
          </p:cNvPr>
          <p:cNvSpPr txBox="1"/>
          <p:nvPr/>
        </p:nvSpPr>
        <p:spPr>
          <a:xfrm>
            <a:off x="12171376" y="7604525"/>
            <a:ext cx="16907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PV = Photovoltaic</a:t>
            </a:r>
            <a:endParaRPr lang="de-DE" sz="1400" dirty="0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84D9AA09-F972-F830-ECB0-7180A5C289E7}"/>
              </a:ext>
            </a:extLst>
          </p:cNvPr>
          <p:cNvSpPr/>
          <p:nvPr/>
        </p:nvSpPr>
        <p:spPr>
          <a:xfrm rot="5400000">
            <a:off x="11667620" y="3851224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D6C88DD3-9213-60AB-0122-A4A99B21AA68}"/>
              </a:ext>
            </a:extLst>
          </p:cNvPr>
          <p:cNvSpPr/>
          <p:nvPr/>
        </p:nvSpPr>
        <p:spPr>
          <a:xfrm rot="5400000">
            <a:off x="13296214" y="4797971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F1894FCB-D663-CF68-E9BF-914A2F439322}"/>
              </a:ext>
            </a:extLst>
          </p:cNvPr>
          <p:cNvSpPr/>
          <p:nvPr/>
        </p:nvSpPr>
        <p:spPr>
          <a:xfrm rot="10800000">
            <a:off x="8965682" y="3672821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2" name="Shape 3">
            <a:extLst>
              <a:ext uri="{FF2B5EF4-FFF2-40B4-BE49-F238E27FC236}">
                <a16:creationId xmlns:a16="http://schemas.microsoft.com/office/drawing/2014/main" id="{B2E04502-38E4-E07B-5BF2-BCF591B98151}"/>
              </a:ext>
            </a:extLst>
          </p:cNvPr>
          <p:cNvSpPr/>
          <p:nvPr/>
        </p:nvSpPr>
        <p:spPr>
          <a:xfrm>
            <a:off x="793789" y="6571089"/>
            <a:ext cx="13114716" cy="945445"/>
          </a:xfrm>
          <a:prstGeom prst="roundRect">
            <a:avLst>
              <a:gd name="adj" fmla="val 5528"/>
            </a:avLst>
          </a:prstGeom>
          <a:solidFill>
            <a:srgbClr val="B6D6FC"/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Higher correlation of </a:t>
            </a: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solar energy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daylight hours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(= season) than to weather type / cloud coverage </a:t>
            </a:r>
          </a:p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But: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Weather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conditions have severe influence too!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7C55738-E7BD-CF63-D445-724938A738A0}"/>
              </a:ext>
            </a:extLst>
          </p:cNvPr>
          <p:cNvSpPr txBox="1"/>
          <p:nvPr/>
        </p:nvSpPr>
        <p:spPr>
          <a:xfrm>
            <a:off x="13016752" y="4340147"/>
            <a:ext cx="8974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-83 % </a:t>
            </a:r>
            <a:endParaRPr lang="de-DE" b="1" dirty="0">
              <a:solidFill>
                <a:schemeClr val="accent2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65E4F1E-B802-D635-6AE0-B99DEC9AB720}"/>
              </a:ext>
            </a:extLst>
          </p:cNvPr>
          <p:cNvSpPr txBox="1"/>
          <p:nvPr/>
        </p:nvSpPr>
        <p:spPr>
          <a:xfrm>
            <a:off x="11958419" y="3725904"/>
            <a:ext cx="8974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-27 % </a:t>
            </a:r>
            <a:endParaRPr lang="de-DE" b="1" dirty="0">
              <a:solidFill>
                <a:schemeClr val="accent2"/>
              </a:solidFill>
            </a:endParaRPr>
          </a:p>
        </p:txBody>
      </p:sp>
      <p:pic>
        <p:nvPicPr>
          <p:cNvPr id="48" name="Picture 47" descr="A graph showing the solar energy&#10;&#10;AI-generated content may be incorrect.">
            <a:extLst>
              <a:ext uri="{FF2B5EF4-FFF2-40B4-BE49-F238E27FC236}">
                <a16:creationId xmlns:a16="http://schemas.microsoft.com/office/drawing/2014/main" id="{4A2DB47D-0D79-EA4E-2482-23C5D30EB92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44787"/>
          <a:stretch>
            <a:fillRect/>
          </a:stretch>
        </p:blipFill>
        <p:spPr>
          <a:xfrm>
            <a:off x="4831881" y="1511384"/>
            <a:ext cx="866273" cy="154164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0" name="Picture 49" descr="A blue square with white text&#10;&#10;AI-generated content may be incorrect.">
            <a:extLst>
              <a:ext uri="{FF2B5EF4-FFF2-40B4-BE49-F238E27FC236}">
                <a16:creationId xmlns:a16="http://schemas.microsoft.com/office/drawing/2014/main" id="{683C6CEC-F876-40F0-2533-1C618E018E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96644" y="1480132"/>
            <a:ext cx="901140" cy="162091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2" name="Picture 51" descr="A green sign with a check mark&#10;&#10;AI-generated content may be incorrect.">
            <a:extLst>
              <a:ext uri="{FF2B5EF4-FFF2-40B4-BE49-F238E27FC236}">
                <a16:creationId xmlns:a16="http://schemas.microsoft.com/office/drawing/2014/main" id="{D9F45FFC-AC98-8FA5-4955-463B0683A3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38" b="91386" l="9609" r="96085">
                        <a14:foregroundMark x1="20268" y1="50050" x2="12456" y2="87266"/>
                        <a14:foregroundMark x1="21429" y1="44520" x2="21287" y2="45197"/>
                        <a14:foregroundMark x1="25979" y1="22846" x2="22885" y2="37585"/>
                        <a14:foregroundMark x1="12456" y1="87266" x2="50890" y2="91011"/>
                        <a14:foregroundMark x1="50890" y1="91011" x2="87544" y2="88764"/>
                        <a14:foregroundMark x1="87544" y1="88764" x2="90747" y2="57303"/>
                        <a14:foregroundMark x1="85146" y1="46720" x2="75089" y2="27715"/>
                        <a14:foregroundMark x1="90747" y1="57303" x2="86546" y2="49366"/>
                        <a14:foregroundMark x1="75089" y1="27715" x2="52313" y2="10487"/>
                        <a14:foregroundMark x1="52313" y1="10487" x2="26335" y2="19850"/>
                        <a14:foregroundMark x1="26335" y1="19850" x2="25623" y2="21348"/>
                        <a14:foregroundMark x1="10676" y1="66292" x2="13879" y2="78277"/>
                        <a14:foregroundMark x1="23843" y1="78277" x2="79004" y2="73783"/>
                        <a14:foregroundMark x1="86121" y1="85019" x2="35231" y2="63296"/>
                        <a14:foregroundMark x1="35231" y1="63296" x2="44840" y2="68165"/>
                        <a14:foregroundMark x1="92527" y1="88390" x2="77580" y2="91760"/>
                        <a14:foregroundMark x1="94306" y1="91760" x2="93238" y2="88015"/>
                        <a14:foregroundMark x1="96085" y1="82772" x2="93238" y2="63296"/>
                        <a14:foregroundMark x1="30961" y1="19850" x2="29713" y2="39533"/>
                        <a14:foregroundMark x1="69039" y1="11610" x2="67260" y2="56180"/>
                        <a14:foregroundMark x1="67260" y1="56180" x2="65480" y2="60300"/>
                        <a14:foregroundMark x1="76512" y1="55056" x2="46619" y2="55805"/>
                        <a14:foregroundMark x1="73665" y1="56554" x2="80783" y2="36330"/>
                        <a14:foregroundMark x1="79004" y1="16479" x2="46975" y2="39326"/>
                        <a14:foregroundMark x1="45907" y1="30337" x2="23843" y2="64419"/>
                        <a14:foregroundMark x1="49466" y1="57678" x2="34875" y2="53933"/>
                        <a14:foregroundMark x1="25267" y1="73034" x2="66192" y2="66667"/>
                        <a14:foregroundMark x1="89324" y1="77528" x2="67972" y2="67790"/>
                        <a14:foregroundMark x1="95018" y1="79401" x2="74733" y2="60300"/>
                        <a14:foregroundMark x1="74733" y1="60300" x2="74733" y2="60300"/>
                        <a14:foregroundMark x1="15302" y1="82022" x2="32028" y2="57303"/>
                        <a14:foregroundMark x1="17082" y1="83521" x2="43772" y2="84644"/>
                        <a14:foregroundMark x1="43772" y1="84644" x2="64769" y2="84270"/>
                        <a14:foregroundMark x1="44840" y1="76404" x2="48754" y2="61049"/>
                        <a14:backgroundMark x1="21708" y1="46067" x2="17438" y2="44195"/>
                        <a14:backgroundMark x1="21708" y1="40449" x2="19573" y2="39700"/>
                        <a14:backgroundMark x1="22420" y1="40075" x2="21708" y2="44569"/>
                        <a14:backgroundMark x1="22420" y1="37453" x2="20641" y2="44195"/>
                        <a14:backgroundMark x1="85409" y1="48689" x2="86477" y2="46816"/>
                        <a14:backgroundMark x1="84698" y1="47566" x2="87900" y2="46816"/>
                        <a14:backgroundMark x1="85053" y1="47566" x2="85765" y2="45693"/>
                        <a14:backgroundMark x1="7473" y1="94757" x2="8897" y2="966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9460" y="6576300"/>
            <a:ext cx="965589" cy="917481"/>
          </a:xfrm>
          <a:prstGeom prst="rect">
            <a:avLst/>
          </a:prstGeom>
        </p:spPr>
      </p:pic>
      <p:pic>
        <p:nvPicPr>
          <p:cNvPr id="7" name="Picture 6" descr="A graph of a weather forecast&#10;&#10;AI-generated content may be incorrect.">
            <a:extLst>
              <a:ext uri="{FF2B5EF4-FFF2-40B4-BE49-F238E27FC236}">
                <a16:creationId xmlns:a16="http://schemas.microsoft.com/office/drawing/2014/main" id="{761F7BA0-BD5E-EA2C-8BB4-BCA0CACB82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7832" y="3352266"/>
            <a:ext cx="4708704" cy="276854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BDD9C151-BD02-866C-8E03-2223B8909335}"/>
              </a:ext>
            </a:extLst>
          </p:cNvPr>
          <p:cNvSpPr/>
          <p:nvPr/>
        </p:nvSpPr>
        <p:spPr>
          <a:xfrm rot="5400000">
            <a:off x="3038914" y="4560904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Shape 1">
            <a:extLst>
              <a:ext uri="{FF2B5EF4-FFF2-40B4-BE49-F238E27FC236}">
                <a16:creationId xmlns:a16="http://schemas.microsoft.com/office/drawing/2014/main" id="{6D22ABDE-5BC1-85A4-F3F1-AEA08F877C60}"/>
              </a:ext>
            </a:extLst>
          </p:cNvPr>
          <p:cNvSpPr/>
          <p:nvPr/>
        </p:nvSpPr>
        <p:spPr>
          <a:xfrm>
            <a:off x="635198" y="1039862"/>
            <a:ext cx="13512602" cy="7068561"/>
          </a:xfrm>
          <a:prstGeom prst="roundRect">
            <a:avLst>
              <a:gd name="adj" fmla="val 985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EC9707C-C363-D459-AAEA-C85CA1683F43}"/>
              </a:ext>
            </a:extLst>
          </p:cNvPr>
          <p:cNvGrpSpPr/>
          <p:nvPr/>
        </p:nvGrpSpPr>
        <p:grpSpPr>
          <a:xfrm>
            <a:off x="635198" y="3710768"/>
            <a:ext cx="13382863" cy="1113115"/>
            <a:chOff x="612338" y="2849639"/>
            <a:chExt cx="13382863" cy="1113115"/>
          </a:xfrm>
        </p:grpSpPr>
        <p:sp>
          <p:nvSpPr>
            <p:cNvPr id="12" name="Shape 1">
              <a:extLst>
                <a:ext uri="{FF2B5EF4-FFF2-40B4-BE49-F238E27FC236}">
                  <a16:creationId xmlns:a16="http://schemas.microsoft.com/office/drawing/2014/main" id="{E8574E16-86A6-33EA-C1CF-C3BD3E6BB77F}"/>
                </a:ext>
              </a:extLst>
            </p:cNvPr>
            <p:cNvSpPr/>
            <p:nvPr/>
          </p:nvSpPr>
          <p:spPr>
            <a:xfrm>
              <a:off x="635198" y="2849639"/>
              <a:ext cx="13360003" cy="1113115"/>
            </a:xfrm>
            <a:prstGeom prst="roundRect">
              <a:avLst>
                <a:gd name="adj" fmla="val 9858"/>
              </a:avLst>
            </a:prstGeom>
            <a:solidFill>
              <a:srgbClr val="FFFFFF">
                <a:alpha val="95000"/>
              </a:srgbClr>
            </a:solidFill>
            <a:ln w="22860">
              <a:solidFill>
                <a:srgbClr val="B2D4E5"/>
              </a:solidFill>
              <a:prstDash val="solid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Text 3">
              <a:extLst>
                <a:ext uri="{FF2B5EF4-FFF2-40B4-BE49-F238E27FC236}">
                  <a16:creationId xmlns:a16="http://schemas.microsoft.com/office/drawing/2014/main" id="{AD54C234-3855-BD32-8CE8-993DE2BBA2C6}"/>
                </a:ext>
              </a:extLst>
            </p:cNvPr>
            <p:cNvSpPr/>
            <p:nvPr/>
          </p:nvSpPr>
          <p:spPr>
            <a:xfrm>
              <a:off x="1731526" y="3113184"/>
              <a:ext cx="2841308" cy="29301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</a:rPr>
                <a:t>2. Solar energy – Influence factors on PV-generation</a:t>
              </a:r>
            </a:p>
          </p:txBody>
        </p:sp>
        <p:sp>
          <p:nvSpPr>
            <p:cNvPr id="15" name="Text 4">
              <a:extLst>
                <a:ext uri="{FF2B5EF4-FFF2-40B4-BE49-F238E27FC236}">
                  <a16:creationId xmlns:a16="http://schemas.microsoft.com/office/drawing/2014/main" id="{977CAB0A-E55C-3E80-7C8C-65F2CE63F05F}"/>
                </a:ext>
              </a:extLst>
            </p:cNvPr>
            <p:cNvSpPr/>
            <p:nvPr/>
          </p:nvSpPr>
          <p:spPr>
            <a:xfrm>
              <a:off x="1731526" y="3513354"/>
              <a:ext cx="12105084" cy="28575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250"/>
                </a:lnSpc>
              </a:pPr>
              <a: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Season/month has greater impact on PV generation than weather conditions</a:t>
              </a:r>
            </a:p>
          </p:txBody>
        </p:sp>
        <p:sp>
          <p:nvSpPr>
            <p:cNvPr id="16" name="Shape 2">
              <a:extLst>
                <a:ext uri="{FF2B5EF4-FFF2-40B4-BE49-F238E27FC236}">
                  <a16:creationId xmlns:a16="http://schemas.microsoft.com/office/drawing/2014/main" id="{7300E3C4-20C4-4DE0-94E2-85B39523C5CF}"/>
                </a:ext>
              </a:extLst>
            </p:cNvPr>
            <p:cNvSpPr/>
            <p:nvPr/>
          </p:nvSpPr>
          <p:spPr>
            <a:xfrm>
              <a:off x="612338" y="2849639"/>
              <a:ext cx="91440" cy="1113115"/>
            </a:xfrm>
            <a:prstGeom prst="roundRect">
              <a:avLst>
                <a:gd name="adj" fmla="val 83365"/>
              </a:avLst>
            </a:prstGeom>
            <a:solidFill>
              <a:srgbClr val="007EBD"/>
            </a:solidFill>
            <a:ln/>
          </p:spPr>
          <p:txBody>
            <a:bodyPr/>
            <a:lstStyle/>
            <a:p>
              <a:endParaRPr lang="de-DE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EC29E93-F4B5-B8A1-9568-31C420090F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25536" y="3129753"/>
              <a:ext cx="665721" cy="552887"/>
            </a:xfrm>
            <a:prstGeom prst="rect">
              <a:avLst/>
            </a:prstGeom>
          </p:spPr>
        </p:pic>
      </p:grp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896C69C-F5EA-F2A4-BF61-574FE7BFB4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1497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F2BC2-AAA0-1125-679B-4FA1CAB66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07B2497-C28A-EC95-EEF2-6C33F81B2C36}"/>
              </a:ext>
            </a:extLst>
          </p:cNvPr>
          <p:cNvSpPr/>
          <p:nvPr/>
        </p:nvSpPr>
        <p:spPr>
          <a:xfrm>
            <a:off x="6035040" y="1289785"/>
            <a:ext cx="7873465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016A383-FA37-8804-AAA1-E5B253684FD0}"/>
              </a:ext>
            </a:extLst>
          </p:cNvPr>
          <p:cNvSpPr/>
          <p:nvPr/>
        </p:nvSpPr>
        <p:spPr>
          <a:xfrm>
            <a:off x="827773" y="1289785"/>
            <a:ext cx="4992013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35" name="Picture 34" descr="A screenshot of a graph&#10;&#10;AI-generated content may be incorrect.">
            <a:extLst>
              <a:ext uri="{FF2B5EF4-FFF2-40B4-BE49-F238E27FC236}">
                <a16:creationId xmlns:a16="http://schemas.microsoft.com/office/drawing/2014/main" id="{33CEC845-57CF-EB38-772F-5F09DA5758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6375"/>
          <a:stretch>
            <a:fillRect/>
          </a:stretch>
        </p:blipFill>
        <p:spPr>
          <a:xfrm>
            <a:off x="6171311" y="3348277"/>
            <a:ext cx="3505731" cy="27725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5" descr="A screenshot of a graph&#10;&#10;AI-generated content may be incorrect.">
            <a:extLst>
              <a:ext uri="{FF2B5EF4-FFF2-40B4-BE49-F238E27FC236}">
                <a16:creationId xmlns:a16="http://schemas.microsoft.com/office/drawing/2014/main" id="{B484501E-75CD-17C7-BC0C-03E3AC4658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203" r="1378"/>
          <a:stretch>
            <a:fillRect/>
          </a:stretch>
        </p:blipFill>
        <p:spPr>
          <a:xfrm>
            <a:off x="9784508" y="3348277"/>
            <a:ext cx="4051601" cy="27725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DC5655FE-888D-D3E3-5361-E817C01E07D3}"/>
              </a:ext>
            </a:extLst>
          </p:cNvPr>
          <p:cNvSpPr/>
          <p:nvPr/>
        </p:nvSpPr>
        <p:spPr>
          <a:xfrm>
            <a:off x="793790" y="537832"/>
            <a:ext cx="7422356" cy="455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50"/>
              </a:lnSpc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Hypothesis 2: </a:t>
            </a:r>
            <a:r>
              <a:rPr lang="en-US" sz="3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Solar energy – Influence factors on PV-generation</a:t>
            </a:r>
            <a:endParaRPr lang="en-US" sz="3200" dirty="0"/>
          </a:p>
          <a:p>
            <a:pPr marL="0" indent="0" algn="l">
              <a:lnSpc>
                <a:spcPts val="3550"/>
              </a:lnSpc>
              <a:buNone/>
            </a:pPr>
            <a:endParaRPr lang="en-US" sz="32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512A7CAA-8B7D-FC7E-8A30-85E8CC0B42F5}"/>
              </a:ext>
            </a:extLst>
          </p:cNvPr>
          <p:cNvSpPr/>
          <p:nvPr/>
        </p:nvSpPr>
        <p:spPr>
          <a:xfrm>
            <a:off x="1072921" y="1484209"/>
            <a:ext cx="197406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Season / sunshine hours</a:t>
            </a:r>
            <a:endParaRPr lang="en-US" sz="20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2B81B757-68FD-7206-AEAB-B82CE5616AF4}"/>
              </a:ext>
            </a:extLst>
          </p:cNvPr>
          <p:cNvSpPr/>
          <p:nvPr/>
        </p:nvSpPr>
        <p:spPr>
          <a:xfrm>
            <a:off x="6229067" y="1484209"/>
            <a:ext cx="218813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Weather conditions</a:t>
            </a:r>
            <a:endParaRPr lang="en-US" sz="20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0084B57D-B15D-38E9-7DA8-0216A4CB5EB9}"/>
              </a:ext>
            </a:extLst>
          </p:cNvPr>
          <p:cNvSpPr/>
          <p:nvPr/>
        </p:nvSpPr>
        <p:spPr>
          <a:xfrm>
            <a:off x="1245037" y="6634519"/>
            <a:ext cx="12452747" cy="676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spcAft>
                <a:spcPts val="1200"/>
              </a:spcAft>
              <a:buSzPct val="100000"/>
              <a:buChar char="•"/>
            </a:pPr>
            <a:endParaRPr lang="en-US" sz="20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BD466E1C-6839-464F-7EB4-C55BE322E9E9}"/>
              </a:ext>
            </a:extLst>
          </p:cNvPr>
          <p:cNvSpPr/>
          <p:nvPr/>
        </p:nvSpPr>
        <p:spPr>
          <a:xfrm>
            <a:off x="1245037" y="6905386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B790740A-3B92-84D9-6A8D-C69497CFC29C}"/>
              </a:ext>
            </a:extLst>
          </p:cNvPr>
          <p:cNvSpPr/>
          <p:nvPr/>
        </p:nvSpPr>
        <p:spPr>
          <a:xfrm>
            <a:off x="1245037" y="7176253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8E947D71-8953-9608-9B01-A7118F627184}"/>
              </a:ext>
            </a:extLst>
          </p:cNvPr>
          <p:cNvSpPr/>
          <p:nvPr/>
        </p:nvSpPr>
        <p:spPr>
          <a:xfrm>
            <a:off x="1068636" y="2059637"/>
            <a:ext cx="3248619" cy="1041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  <a:buSzPct val="100000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Solar energy highly correlates:</a:t>
            </a:r>
          </a:p>
          <a:p>
            <a:pPr marL="285750" indent="-34290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to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sunshine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hours (0.87)</a:t>
            </a:r>
          </a:p>
          <a:p>
            <a:pPr marL="285750" indent="-34290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to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daylight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hours   (0.77)</a:t>
            </a:r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780EEF19-DF1F-97B7-F36A-CFDF4E12EF48}"/>
              </a:ext>
            </a:extLst>
          </p:cNvPr>
          <p:cNvSpPr/>
          <p:nvPr/>
        </p:nvSpPr>
        <p:spPr>
          <a:xfrm>
            <a:off x="6229068" y="1975756"/>
            <a:ext cx="7776726" cy="1297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  <a:tabLst>
                <a:tab pos="2509838" algn="l"/>
              </a:tabLst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Huge correlation to 	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weather type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(-0.47) </a:t>
            </a:r>
            <a:b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	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coverage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 day (-0.62)</a:t>
            </a: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Cloudy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 sunny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weather:</a:t>
            </a:r>
          </a:p>
          <a:p>
            <a:pPr marL="800100" lvl="1" indent="-342900">
              <a:lnSpc>
                <a:spcPts val="1950"/>
              </a:lnSpc>
              <a:buSzPct val="100000"/>
              <a:buChar char="•"/>
              <a:tabLst>
                <a:tab pos="1879600" algn="l"/>
              </a:tabLst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Q2 / Q3:	up to  -27 % </a:t>
            </a:r>
          </a:p>
          <a:p>
            <a:pPr marL="800100" lvl="1" indent="-342900">
              <a:lnSpc>
                <a:spcPts val="1950"/>
              </a:lnSpc>
              <a:buSzPct val="100000"/>
              <a:buFontTx/>
              <a:buChar char="•"/>
              <a:tabLst>
                <a:tab pos="1879600" algn="l"/>
              </a:tabLst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Q1 / Q4:	up to  -83 % </a:t>
            </a:r>
          </a:p>
          <a:p>
            <a:pPr marL="800100" lvl="1" indent="-342900">
              <a:lnSpc>
                <a:spcPts val="195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A5E83EFD-6966-E98A-FA94-154C4AFA8AED}"/>
              </a:ext>
            </a:extLst>
          </p:cNvPr>
          <p:cNvSpPr/>
          <p:nvPr/>
        </p:nvSpPr>
        <p:spPr>
          <a:xfrm rot="10800000">
            <a:off x="7979079" y="4988715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1A6176-ABB2-2BBE-6F2B-90E13C5295B1}"/>
              </a:ext>
            </a:extLst>
          </p:cNvPr>
          <p:cNvSpPr txBox="1"/>
          <p:nvPr/>
        </p:nvSpPr>
        <p:spPr>
          <a:xfrm>
            <a:off x="12315041" y="1014926"/>
            <a:ext cx="16907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PV = Photovoltaic</a:t>
            </a:r>
            <a:endParaRPr lang="de-DE" sz="1400" dirty="0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18D972AF-9151-CCCC-786E-0D14F489F617}"/>
              </a:ext>
            </a:extLst>
          </p:cNvPr>
          <p:cNvSpPr/>
          <p:nvPr/>
        </p:nvSpPr>
        <p:spPr>
          <a:xfrm rot="5400000">
            <a:off x="11667620" y="3851224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0946853-C24C-420E-40C1-830F1ABDBFD5}"/>
              </a:ext>
            </a:extLst>
          </p:cNvPr>
          <p:cNvSpPr/>
          <p:nvPr/>
        </p:nvSpPr>
        <p:spPr>
          <a:xfrm rot="5400000">
            <a:off x="13296214" y="4797971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870F6970-2B61-5C8E-500E-6F178FB6186F}"/>
              </a:ext>
            </a:extLst>
          </p:cNvPr>
          <p:cNvSpPr/>
          <p:nvPr/>
        </p:nvSpPr>
        <p:spPr>
          <a:xfrm rot="10800000">
            <a:off x="8965682" y="3672821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2" name="Shape 3">
            <a:extLst>
              <a:ext uri="{FF2B5EF4-FFF2-40B4-BE49-F238E27FC236}">
                <a16:creationId xmlns:a16="http://schemas.microsoft.com/office/drawing/2014/main" id="{477954D4-9EAA-33E8-0CA3-21D9FDD4735F}"/>
              </a:ext>
            </a:extLst>
          </p:cNvPr>
          <p:cNvSpPr/>
          <p:nvPr/>
        </p:nvSpPr>
        <p:spPr>
          <a:xfrm>
            <a:off x="793789" y="6571089"/>
            <a:ext cx="13114716" cy="945445"/>
          </a:xfrm>
          <a:prstGeom prst="roundRect">
            <a:avLst>
              <a:gd name="adj" fmla="val 5528"/>
            </a:avLst>
          </a:prstGeom>
          <a:solidFill>
            <a:srgbClr val="B6D6FC"/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Higher correlation of </a:t>
            </a: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solar energy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seasonal effects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(daylight…) than to weather type / cloud coverage </a:t>
            </a:r>
          </a:p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But: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Weather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conditions have severe influence too!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584DC29-405B-F028-0A30-C6BFE9CD9643}"/>
              </a:ext>
            </a:extLst>
          </p:cNvPr>
          <p:cNvSpPr txBox="1"/>
          <p:nvPr/>
        </p:nvSpPr>
        <p:spPr>
          <a:xfrm>
            <a:off x="13016752" y="4340147"/>
            <a:ext cx="8974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-83 % </a:t>
            </a:r>
            <a:endParaRPr lang="de-DE" b="1" dirty="0">
              <a:solidFill>
                <a:schemeClr val="accent2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1B838C3-5308-2FE4-E60F-E630AA43505C}"/>
              </a:ext>
            </a:extLst>
          </p:cNvPr>
          <p:cNvSpPr txBox="1"/>
          <p:nvPr/>
        </p:nvSpPr>
        <p:spPr>
          <a:xfrm>
            <a:off x="11958419" y="3725904"/>
            <a:ext cx="8974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-27 % </a:t>
            </a:r>
            <a:endParaRPr lang="de-DE" b="1" dirty="0">
              <a:solidFill>
                <a:schemeClr val="accent2"/>
              </a:solidFill>
            </a:endParaRPr>
          </a:p>
        </p:txBody>
      </p:sp>
      <p:pic>
        <p:nvPicPr>
          <p:cNvPr id="48" name="Picture 47" descr="A graph showing the solar energy&#10;&#10;AI-generated content may be incorrect.">
            <a:extLst>
              <a:ext uri="{FF2B5EF4-FFF2-40B4-BE49-F238E27FC236}">
                <a16:creationId xmlns:a16="http://schemas.microsoft.com/office/drawing/2014/main" id="{683238BF-6217-9248-D00E-C829F1DFA5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44787"/>
          <a:stretch>
            <a:fillRect/>
          </a:stretch>
        </p:blipFill>
        <p:spPr>
          <a:xfrm>
            <a:off x="4831881" y="1511384"/>
            <a:ext cx="866273" cy="154164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0" name="Picture 49" descr="A blue square with white text&#10;&#10;AI-generated content may be incorrect.">
            <a:extLst>
              <a:ext uri="{FF2B5EF4-FFF2-40B4-BE49-F238E27FC236}">
                <a16:creationId xmlns:a16="http://schemas.microsoft.com/office/drawing/2014/main" id="{59921FF0-9B05-52C9-6A3B-58CFD2B81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96644" y="1480132"/>
            <a:ext cx="901140" cy="162091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2" name="Picture 51" descr="A green sign with a check mark&#10;&#10;AI-generated content may be incorrect.">
            <a:extLst>
              <a:ext uri="{FF2B5EF4-FFF2-40B4-BE49-F238E27FC236}">
                <a16:creationId xmlns:a16="http://schemas.microsoft.com/office/drawing/2014/main" id="{13997E66-722D-DB26-6125-4AD15FB7FF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38" b="91386" l="9609" r="96085">
                        <a14:foregroundMark x1="20268" y1="50050" x2="12456" y2="87266"/>
                        <a14:foregroundMark x1="21429" y1="44520" x2="21287" y2="45197"/>
                        <a14:foregroundMark x1="25979" y1="22846" x2="22885" y2="37585"/>
                        <a14:foregroundMark x1="12456" y1="87266" x2="50890" y2="91011"/>
                        <a14:foregroundMark x1="50890" y1="91011" x2="87544" y2="88764"/>
                        <a14:foregroundMark x1="87544" y1="88764" x2="90747" y2="57303"/>
                        <a14:foregroundMark x1="85146" y1="46720" x2="75089" y2="27715"/>
                        <a14:foregroundMark x1="90747" y1="57303" x2="86546" y2="49366"/>
                        <a14:foregroundMark x1="75089" y1="27715" x2="52313" y2="10487"/>
                        <a14:foregroundMark x1="52313" y1="10487" x2="26335" y2="19850"/>
                        <a14:foregroundMark x1="26335" y1="19850" x2="25623" y2="21348"/>
                        <a14:foregroundMark x1="10676" y1="66292" x2="13879" y2="78277"/>
                        <a14:foregroundMark x1="23843" y1="78277" x2="79004" y2="73783"/>
                        <a14:foregroundMark x1="86121" y1="85019" x2="35231" y2="63296"/>
                        <a14:foregroundMark x1="35231" y1="63296" x2="44840" y2="68165"/>
                        <a14:foregroundMark x1="92527" y1="88390" x2="77580" y2="91760"/>
                        <a14:foregroundMark x1="94306" y1="91760" x2="93238" y2="88015"/>
                        <a14:foregroundMark x1="96085" y1="82772" x2="93238" y2="63296"/>
                        <a14:foregroundMark x1="30961" y1="19850" x2="29713" y2="39533"/>
                        <a14:foregroundMark x1="69039" y1="11610" x2="67260" y2="56180"/>
                        <a14:foregroundMark x1="67260" y1="56180" x2="65480" y2="60300"/>
                        <a14:foregroundMark x1="76512" y1="55056" x2="46619" y2="55805"/>
                        <a14:foregroundMark x1="73665" y1="56554" x2="80783" y2="36330"/>
                        <a14:foregroundMark x1="79004" y1="16479" x2="46975" y2="39326"/>
                        <a14:foregroundMark x1="45907" y1="30337" x2="23843" y2="64419"/>
                        <a14:foregroundMark x1="49466" y1="57678" x2="34875" y2="53933"/>
                        <a14:foregroundMark x1="25267" y1="73034" x2="66192" y2="66667"/>
                        <a14:foregroundMark x1="89324" y1="77528" x2="67972" y2="67790"/>
                        <a14:foregroundMark x1="95018" y1="79401" x2="74733" y2="60300"/>
                        <a14:foregroundMark x1="74733" y1="60300" x2="74733" y2="60300"/>
                        <a14:foregroundMark x1="15302" y1="82022" x2="32028" y2="57303"/>
                        <a14:foregroundMark x1="17082" y1="83521" x2="43772" y2="84644"/>
                        <a14:foregroundMark x1="43772" y1="84644" x2="64769" y2="84270"/>
                        <a14:foregroundMark x1="44840" y1="76404" x2="48754" y2="61049"/>
                        <a14:backgroundMark x1="21708" y1="46067" x2="17438" y2="44195"/>
                        <a14:backgroundMark x1="21708" y1="40449" x2="19573" y2="39700"/>
                        <a14:backgroundMark x1="22420" y1="40075" x2="21708" y2="44569"/>
                        <a14:backgroundMark x1="22420" y1="37453" x2="20641" y2="44195"/>
                        <a14:backgroundMark x1="85409" y1="48689" x2="86477" y2="46816"/>
                        <a14:backgroundMark x1="84698" y1="47566" x2="87900" y2="46816"/>
                        <a14:backgroundMark x1="85053" y1="47566" x2="85765" y2="45693"/>
                        <a14:backgroundMark x1="7473" y1="94757" x2="8897" y2="966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9460" y="6576300"/>
            <a:ext cx="965589" cy="917481"/>
          </a:xfrm>
          <a:prstGeom prst="rect">
            <a:avLst/>
          </a:prstGeom>
        </p:spPr>
      </p:pic>
      <p:pic>
        <p:nvPicPr>
          <p:cNvPr id="7" name="Picture 6" descr="A graph of a weather forecast&#10;&#10;AI-generated content may be incorrect.">
            <a:extLst>
              <a:ext uri="{FF2B5EF4-FFF2-40B4-BE49-F238E27FC236}">
                <a16:creationId xmlns:a16="http://schemas.microsoft.com/office/drawing/2014/main" id="{A97CB0B4-724E-237D-71E3-C9C0CAD54E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7832" y="3352266"/>
            <a:ext cx="4708704" cy="276854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77FC5F50-21C2-BAC0-AE1B-1F305C4C61FB}"/>
              </a:ext>
            </a:extLst>
          </p:cNvPr>
          <p:cNvSpPr/>
          <p:nvPr/>
        </p:nvSpPr>
        <p:spPr>
          <a:xfrm rot="5400000">
            <a:off x="3038914" y="4560904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60E384D-C402-794D-AEE1-7D749699F5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5191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204C3-E117-6920-BD4F-7B7AA6098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5A7DF6B-E4C1-4182-DBE2-400846597BFD}"/>
              </a:ext>
            </a:extLst>
          </p:cNvPr>
          <p:cNvSpPr/>
          <p:nvPr/>
        </p:nvSpPr>
        <p:spPr>
          <a:xfrm>
            <a:off x="793790" y="537832"/>
            <a:ext cx="7422356" cy="455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800"/>
              </a:lnSpc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Hypothesis 3: </a:t>
            </a:r>
            <a:r>
              <a:rPr lang="en-US" sz="3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Energy Independence</a:t>
            </a:r>
            <a:endParaRPr lang="en-US" sz="32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51DE2125-CCE7-78B3-9B30-B3A2DD439077}"/>
              </a:ext>
            </a:extLst>
          </p:cNvPr>
          <p:cNvSpPr/>
          <p:nvPr/>
        </p:nvSpPr>
        <p:spPr>
          <a:xfrm>
            <a:off x="1245037" y="6634519"/>
            <a:ext cx="12452747" cy="676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spcAft>
                <a:spcPts val="1200"/>
              </a:spcAft>
              <a:buSzPct val="100000"/>
              <a:buChar char="•"/>
            </a:pPr>
            <a:endParaRPr lang="en-US" sz="20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5BBAF611-0A5C-504D-6096-7E2B32321E1C}"/>
              </a:ext>
            </a:extLst>
          </p:cNvPr>
          <p:cNvSpPr/>
          <p:nvPr/>
        </p:nvSpPr>
        <p:spPr>
          <a:xfrm>
            <a:off x="1245037" y="6905386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587A3C0E-726D-0ACC-71B8-593BF1F16443}"/>
              </a:ext>
            </a:extLst>
          </p:cNvPr>
          <p:cNvSpPr/>
          <p:nvPr/>
        </p:nvSpPr>
        <p:spPr>
          <a:xfrm>
            <a:off x="1245037" y="7176253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22CC42-77F3-BBE4-A7A6-41D2EF37F758}"/>
              </a:ext>
            </a:extLst>
          </p:cNvPr>
          <p:cNvSpPr txBox="1"/>
          <p:nvPr/>
        </p:nvSpPr>
        <p:spPr>
          <a:xfrm>
            <a:off x="12171376" y="7604525"/>
            <a:ext cx="16907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PV = Photovoltaic</a:t>
            </a:r>
            <a:endParaRPr lang="de-DE" sz="1400" dirty="0"/>
          </a:p>
        </p:txBody>
      </p:sp>
      <p:sp>
        <p:nvSpPr>
          <p:cNvPr id="42" name="Shape 3">
            <a:extLst>
              <a:ext uri="{FF2B5EF4-FFF2-40B4-BE49-F238E27FC236}">
                <a16:creationId xmlns:a16="http://schemas.microsoft.com/office/drawing/2014/main" id="{ACDE9462-136A-70C2-BF9B-5FFE84B9BAA4}"/>
              </a:ext>
            </a:extLst>
          </p:cNvPr>
          <p:cNvSpPr/>
          <p:nvPr/>
        </p:nvSpPr>
        <p:spPr>
          <a:xfrm>
            <a:off x="793789" y="6571089"/>
            <a:ext cx="13114716" cy="945445"/>
          </a:xfrm>
          <a:prstGeom prst="roundRect">
            <a:avLst>
              <a:gd name="adj" fmla="val 5528"/>
            </a:avLst>
          </a:prstGeom>
          <a:solidFill>
            <a:srgbClr val="B6D6FC"/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  <a:tabLst>
                <a:tab pos="3500438" algn="l"/>
              </a:tabLst>
            </a:pP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April-August: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	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&gt;80% of days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have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0-1 kWh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grid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import  </a:t>
            </a:r>
            <a:r>
              <a:rPr lang="en-US" sz="1600" i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(note: “</a:t>
            </a:r>
            <a:r>
              <a:rPr lang="en-US" sz="1600" i="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NaN</a:t>
            </a:r>
            <a:r>
              <a:rPr lang="en-US" sz="1600" i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” could be “no import” </a:t>
            </a:r>
            <a:r>
              <a:rPr lang="en-US" sz="1600" i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  <a:sym typeface="Wingdings" panose="05000000000000000000" pitchFamily="2" charset="2"/>
              </a:rPr>
              <a:t>or sensor issue)</a:t>
            </a:r>
            <a:endParaRPr lang="en-US" i="1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  <a:tabLst>
                <a:tab pos="3500438" algn="l"/>
              </a:tabLst>
            </a:pP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Except Dec &amp; Jan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	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Every month shows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 least 4 days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0-1 kWh import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even in </a:t>
            </a: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Q1 and Q4</a:t>
            </a:r>
            <a:endParaRPr lang="en-US" b="1" u="sng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6AE3CE-A35D-A08C-2A5D-CE9CF367E46A}"/>
              </a:ext>
            </a:extLst>
          </p:cNvPr>
          <p:cNvSpPr/>
          <p:nvPr/>
        </p:nvSpPr>
        <p:spPr>
          <a:xfrm>
            <a:off x="7392202" y="1289785"/>
            <a:ext cx="6516303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507851-26AC-ADC7-052A-F9B1F9618A9F}"/>
              </a:ext>
            </a:extLst>
          </p:cNvPr>
          <p:cNvSpPr/>
          <p:nvPr/>
        </p:nvSpPr>
        <p:spPr>
          <a:xfrm>
            <a:off x="827773" y="1289785"/>
            <a:ext cx="6198669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4B8A6CD6-0ADF-6E1E-9845-7178301F7754}"/>
              </a:ext>
            </a:extLst>
          </p:cNvPr>
          <p:cNvSpPr/>
          <p:nvPr/>
        </p:nvSpPr>
        <p:spPr>
          <a:xfrm>
            <a:off x="1044047" y="1484209"/>
            <a:ext cx="5432953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Energy flow + Self-sufficiency  %</a:t>
            </a:r>
            <a:endParaRPr lang="en-US" sz="200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F56B0401-3D2F-0EE7-860A-2C5B441F59B5}"/>
              </a:ext>
            </a:extLst>
          </p:cNvPr>
          <p:cNvSpPr/>
          <p:nvPr/>
        </p:nvSpPr>
        <p:spPr>
          <a:xfrm>
            <a:off x="7517646" y="1484209"/>
            <a:ext cx="218813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Energy import</a:t>
            </a:r>
            <a:endParaRPr lang="en-US" sz="2000" dirty="0"/>
          </a:p>
        </p:txBody>
      </p:sp>
      <p:sp>
        <p:nvSpPr>
          <p:cNvPr id="20" name="Text 2">
            <a:extLst>
              <a:ext uri="{FF2B5EF4-FFF2-40B4-BE49-F238E27FC236}">
                <a16:creationId xmlns:a16="http://schemas.microsoft.com/office/drawing/2014/main" id="{2476CA0F-0DBB-40F8-8A20-373376B5E6EB}"/>
              </a:ext>
            </a:extLst>
          </p:cNvPr>
          <p:cNvSpPr/>
          <p:nvPr/>
        </p:nvSpPr>
        <p:spPr>
          <a:xfrm>
            <a:off x="1039761" y="2059637"/>
            <a:ext cx="5432953" cy="1041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chemeClr val="accent2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Consumed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energy is quite stable (~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9.4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kWh/day)</a:t>
            </a:r>
          </a:p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E74CA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 &gt; 50%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October – February</a:t>
            </a:r>
          </a:p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00B05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Self-sufficiency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dirty="0">
                <a:solidFill>
                  <a:srgbClr val="00B05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&gt;90%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May – August</a:t>
            </a:r>
          </a:p>
          <a:p>
            <a:pPr marL="342900" indent="-342900">
              <a:lnSpc>
                <a:spcPts val="195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21" name="Text 2">
            <a:extLst>
              <a:ext uri="{FF2B5EF4-FFF2-40B4-BE49-F238E27FC236}">
                <a16:creationId xmlns:a16="http://schemas.microsoft.com/office/drawing/2014/main" id="{9054E59C-B95C-0E99-0320-2D4EB7B5E96F}"/>
              </a:ext>
            </a:extLst>
          </p:cNvPr>
          <p:cNvSpPr/>
          <p:nvPr/>
        </p:nvSpPr>
        <p:spPr>
          <a:xfrm>
            <a:off x="7517648" y="1975756"/>
            <a:ext cx="6344482" cy="94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Days </a:t>
            </a:r>
            <a:r>
              <a:rPr lang="en-US" u="sng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without imports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even in November + February</a:t>
            </a: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63 % of days with &lt; 1 kWh import</a:t>
            </a:r>
          </a:p>
        </p:txBody>
      </p:sp>
      <p:pic>
        <p:nvPicPr>
          <p:cNvPr id="25" name="Picture 24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C2BECB46-DDEE-E460-780A-73E950154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398" y="3132060"/>
            <a:ext cx="5290602" cy="29580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D92B8C13-5CEA-A685-48F0-98E947DE3282}"/>
              </a:ext>
            </a:extLst>
          </p:cNvPr>
          <p:cNvSpPr/>
          <p:nvPr/>
        </p:nvSpPr>
        <p:spPr>
          <a:xfrm rot="2228274">
            <a:off x="3594632" y="5156682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293AD33F-4C65-6812-C12C-A3BEC608D401}"/>
              </a:ext>
            </a:extLst>
          </p:cNvPr>
          <p:cNvSpPr/>
          <p:nvPr/>
        </p:nvSpPr>
        <p:spPr>
          <a:xfrm rot="2228274">
            <a:off x="3396692" y="3659941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31" name="Picture 30" descr="A graph of energy and a graph of numbers&#10;&#10;AI-generated content may be incorrect.">
            <a:extLst>
              <a:ext uri="{FF2B5EF4-FFF2-40B4-BE49-F238E27FC236}">
                <a16:creationId xmlns:a16="http://schemas.microsoft.com/office/drawing/2014/main" id="{48E058BC-91B3-A305-0903-2CB0ABD2C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1273" y="2683933"/>
            <a:ext cx="6384334" cy="33983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C1C7A57-25AC-01E8-884A-920275493779}"/>
              </a:ext>
            </a:extLst>
          </p:cNvPr>
          <p:cNvSpPr/>
          <p:nvPr/>
        </p:nvSpPr>
        <p:spPr>
          <a:xfrm>
            <a:off x="8460662" y="5214781"/>
            <a:ext cx="997528" cy="92534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5C3753C-A8F6-1DC5-C09C-FB85530042D1}"/>
              </a:ext>
            </a:extLst>
          </p:cNvPr>
          <p:cNvSpPr/>
          <p:nvPr/>
        </p:nvSpPr>
        <p:spPr>
          <a:xfrm>
            <a:off x="9974424" y="4164676"/>
            <a:ext cx="1351858" cy="49876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4" name="Picture 53" descr="A red sign with a white x in the middle&#10;&#10;AI-generated content may be incorrect.">
            <a:extLst>
              <a:ext uri="{FF2B5EF4-FFF2-40B4-BE49-F238E27FC236}">
                <a16:creationId xmlns:a16="http://schemas.microsoft.com/office/drawing/2014/main" id="{230725E2-6E2E-8443-BEB5-7282C1AB7A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400" b="95200" l="2622" r="97004">
                        <a14:foregroundMark x1="15730" y1="83600" x2="47566" y2="70800"/>
                        <a14:foregroundMark x1="47566" y1="70800" x2="48315" y2="70800"/>
                        <a14:foregroundMark x1="86142" y1="93200" x2="43446" y2="58000"/>
                        <a14:foregroundMark x1="14607" y1="33600" x2="16479" y2="49600"/>
                        <a14:foregroundMark x1="5618" y1="58400" x2="11610" y2="91600"/>
                        <a14:foregroundMark x1="11610" y1="91600" x2="15356" y2="93200"/>
                        <a14:foregroundMark x1="92509" y1="89200" x2="86142" y2="58000"/>
                        <a14:foregroundMark x1="86142" y1="58000" x2="75655" y2="47200"/>
                        <a14:foregroundMark x1="62172" y1="6400" x2="31835" y2="10400"/>
                        <a14:foregroundMark x1="62921" y1="7200" x2="57678" y2="70800"/>
                        <a14:foregroundMark x1="51685" y1="12400" x2="31086" y2="56400"/>
                        <a14:foregroundMark x1="31086" y1="56400" x2="31086" y2="56400"/>
                        <a14:foregroundMark x1="16105" y1="17200" x2="69663" y2="64000"/>
                        <a14:foregroundMark x1="69663" y1="64000" x2="76030" y2="66000"/>
                        <a14:foregroundMark x1="47566" y1="19200" x2="57678" y2="49600"/>
                        <a14:foregroundMark x1="57678" y1="49600" x2="57678" y2="49600"/>
                        <a14:foregroundMark x1="61798" y1="22800" x2="28464" y2="19600"/>
                        <a14:foregroundMark x1="23596" y1="28800" x2="13483" y2="43600"/>
                        <a14:foregroundMark x1="20599" y1="52800" x2="7865" y2="64400"/>
                        <a14:foregroundMark x1="4494" y1="67600" x2="7116" y2="90800"/>
                        <a14:foregroundMark x1="27715" y1="95200" x2="88015" y2="95200"/>
                        <a14:foregroundMark x1="88015" y1="95200" x2="89139" y2="95200"/>
                        <a14:foregroundMark x1="92884" y1="86000" x2="92135" y2="59200"/>
                        <a14:foregroundMark x1="92135" y1="72000" x2="2996" y2="69200"/>
                        <a14:foregroundMark x1="12734" y1="78000" x2="87266" y2="81200"/>
                        <a14:foregroundMark x1="45693" y1="64800" x2="27715" y2="85200"/>
                        <a14:foregroundMark x1="61798" y1="58800" x2="58052" y2="50000"/>
                        <a14:foregroundMark x1="75655" y1="50400" x2="70412" y2="20000"/>
                        <a14:foregroundMark x1="71161" y1="10000" x2="76404" y2="27200"/>
                        <a14:foregroundMark x1="24345" y1="11200" x2="17228" y2="39200"/>
                        <a14:foregroundMark x1="17603" y1="49200" x2="47566" y2="55600"/>
                        <a14:foregroundMark x1="73408" y1="56000" x2="60300" y2="53600"/>
                        <a14:foregroundMark x1="97004" y1="67600" x2="95506" y2="72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0900" y="6606121"/>
            <a:ext cx="909587" cy="851673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C2E9BE3-4B3B-3BCA-C2D1-062FC3D65294}"/>
              </a:ext>
            </a:extLst>
          </p:cNvPr>
          <p:cNvSpPr/>
          <p:nvPr/>
        </p:nvSpPr>
        <p:spPr>
          <a:xfrm>
            <a:off x="635198" y="1039862"/>
            <a:ext cx="13474502" cy="7068561"/>
          </a:xfrm>
          <a:prstGeom prst="roundRect">
            <a:avLst>
              <a:gd name="adj" fmla="val 985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777F17B-8D10-F58C-0512-5299CF40864B}"/>
              </a:ext>
            </a:extLst>
          </p:cNvPr>
          <p:cNvGrpSpPr/>
          <p:nvPr/>
        </p:nvGrpSpPr>
        <p:grpSpPr>
          <a:xfrm>
            <a:off x="612338" y="3863708"/>
            <a:ext cx="13382863" cy="1113115"/>
            <a:chOff x="612338" y="4241715"/>
            <a:chExt cx="13382863" cy="1113115"/>
          </a:xfrm>
        </p:grpSpPr>
        <p:sp>
          <p:nvSpPr>
            <p:cNvPr id="8" name="Shape 1">
              <a:extLst>
                <a:ext uri="{FF2B5EF4-FFF2-40B4-BE49-F238E27FC236}">
                  <a16:creationId xmlns:a16="http://schemas.microsoft.com/office/drawing/2014/main" id="{B69A74FB-5C6C-10CC-B8A3-57E8B73D2C6B}"/>
                </a:ext>
              </a:extLst>
            </p:cNvPr>
            <p:cNvSpPr/>
            <p:nvPr/>
          </p:nvSpPr>
          <p:spPr>
            <a:xfrm>
              <a:off x="635198" y="4241715"/>
              <a:ext cx="13360003" cy="1113115"/>
            </a:xfrm>
            <a:prstGeom prst="roundRect">
              <a:avLst>
                <a:gd name="adj" fmla="val 9858"/>
              </a:avLst>
            </a:prstGeom>
            <a:solidFill>
              <a:srgbClr val="FFFFFF">
                <a:alpha val="95000"/>
              </a:srgbClr>
            </a:solidFill>
            <a:ln w="22860">
              <a:solidFill>
                <a:srgbClr val="B2D4E5"/>
              </a:solidFill>
              <a:prstDash val="solid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Text 5">
              <a:extLst>
                <a:ext uri="{FF2B5EF4-FFF2-40B4-BE49-F238E27FC236}">
                  <a16:creationId xmlns:a16="http://schemas.microsoft.com/office/drawing/2014/main" id="{A4249A10-C5C9-92F8-D0D0-15A42B78EA15}"/>
                </a:ext>
              </a:extLst>
            </p:cNvPr>
            <p:cNvSpPr/>
            <p:nvPr/>
          </p:nvSpPr>
          <p:spPr>
            <a:xfrm>
              <a:off x="1731526" y="4501868"/>
              <a:ext cx="2777728" cy="29301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</a:rPr>
                <a:t>3. Energy Independence</a:t>
              </a:r>
            </a:p>
          </p:txBody>
        </p:sp>
        <p:sp>
          <p:nvSpPr>
            <p:cNvPr id="13" name="Text 6">
              <a:extLst>
                <a:ext uri="{FF2B5EF4-FFF2-40B4-BE49-F238E27FC236}">
                  <a16:creationId xmlns:a16="http://schemas.microsoft.com/office/drawing/2014/main" id="{A1CEF678-4DD4-461E-12E9-8403FC891779}"/>
                </a:ext>
              </a:extLst>
            </p:cNvPr>
            <p:cNvSpPr/>
            <p:nvPr/>
          </p:nvSpPr>
          <p:spPr>
            <a:xfrm>
              <a:off x="1731526" y="4902037"/>
              <a:ext cx="12105084" cy="28575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250"/>
                </a:lnSpc>
              </a:pPr>
              <a: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Self-sufficiency is only achieved in Q2 and Q3</a:t>
              </a:r>
            </a:p>
          </p:txBody>
        </p:sp>
        <p:sp>
          <p:nvSpPr>
            <p:cNvPr id="17" name="Shape 2">
              <a:extLst>
                <a:ext uri="{FF2B5EF4-FFF2-40B4-BE49-F238E27FC236}">
                  <a16:creationId xmlns:a16="http://schemas.microsoft.com/office/drawing/2014/main" id="{B76F09D6-AC1C-8710-8452-9BB8C6D72AF9}"/>
                </a:ext>
              </a:extLst>
            </p:cNvPr>
            <p:cNvSpPr/>
            <p:nvPr/>
          </p:nvSpPr>
          <p:spPr>
            <a:xfrm>
              <a:off x="612338" y="4241715"/>
              <a:ext cx="91440" cy="1113115"/>
            </a:xfrm>
            <a:prstGeom prst="roundRect">
              <a:avLst>
                <a:gd name="adj" fmla="val 83365"/>
              </a:avLst>
            </a:prstGeom>
            <a:solidFill>
              <a:srgbClr val="007EBD"/>
            </a:solidFill>
            <a:ln/>
          </p:spPr>
          <p:txBody>
            <a:bodyPr/>
            <a:lstStyle/>
            <a:p>
              <a:endParaRPr lang="de-DE"/>
            </a:p>
          </p:txBody>
        </p:sp>
        <p:pic>
          <p:nvPicPr>
            <p:cNvPr id="18" name="Picture 17" descr="A house with a red roof&#10;&#10;AI-generated content may be incorrect.">
              <a:extLst>
                <a:ext uri="{FF2B5EF4-FFF2-40B4-BE49-F238E27FC236}">
                  <a16:creationId xmlns:a16="http://schemas.microsoft.com/office/drawing/2014/main" id="{D3FA6CDA-95DA-CB59-9A3B-496EBEA8BC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7450" y="4483411"/>
              <a:ext cx="703807" cy="621695"/>
            </a:xfrm>
            <a:prstGeom prst="rect">
              <a:avLst/>
            </a:prstGeom>
          </p:spPr>
        </p:pic>
      </p:grp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222731C4-E2AC-6DAE-F286-A0DC73FEB0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3675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CB92F-B2ED-FD2D-6BCA-F0DC432F4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C2558D4-3160-6AFB-95B9-651A6F3ED34E}"/>
              </a:ext>
            </a:extLst>
          </p:cNvPr>
          <p:cNvSpPr/>
          <p:nvPr/>
        </p:nvSpPr>
        <p:spPr>
          <a:xfrm>
            <a:off x="793790" y="537832"/>
            <a:ext cx="7422356" cy="455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800"/>
              </a:lnSpc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Hypothesis 3: </a:t>
            </a:r>
            <a:r>
              <a:rPr lang="en-US" sz="3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Energy Independence</a:t>
            </a:r>
            <a:endParaRPr lang="en-US" sz="32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C118EF8A-9C0F-3269-91DD-3FE51E8E81F2}"/>
              </a:ext>
            </a:extLst>
          </p:cNvPr>
          <p:cNvSpPr/>
          <p:nvPr/>
        </p:nvSpPr>
        <p:spPr>
          <a:xfrm>
            <a:off x="1245037" y="6634519"/>
            <a:ext cx="12452747" cy="676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spcAft>
                <a:spcPts val="1200"/>
              </a:spcAft>
              <a:buSzPct val="100000"/>
              <a:buChar char="•"/>
            </a:pPr>
            <a:endParaRPr lang="en-US" sz="20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E25B7008-63EA-BACA-5F2E-E0EFA2FAE270}"/>
              </a:ext>
            </a:extLst>
          </p:cNvPr>
          <p:cNvSpPr/>
          <p:nvPr/>
        </p:nvSpPr>
        <p:spPr>
          <a:xfrm>
            <a:off x="1245037" y="6905386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05F762B4-046D-CBD3-1B94-C477640D05B4}"/>
              </a:ext>
            </a:extLst>
          </p:cNvPr>
          <p:cNvSpPr/>
          <p:nvPr/>
        </p:nvSpPr>
        <p:spPr>
          <a:xfrm>
            <a:off x="1245037" y="7176253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42" name="Shape 3">
            <a:extLst>
              <a:ext uri="{FF2B5EF4-FFF2-40B4-BE49-F238E27FC236}">
                <a16:creationId xmlns:a16="http://schemas.microsoft.com/office/drawing/2014/main" id="{14F6A4BF-54EA-D59F-440E-F07B3F89F53B}"/>
              </a:ext>
            </a:extLst>
          </p:cNvPr>
          <p:cNvSpPr/>
          <p:nvPr/>
        </p:nvSpPr>
        <p:spPr>
          <a:xfrm>
            <a:off x="793789" y="6571089"/>
            <a:ext cx="13114716" cy="945445"/>
          </a:xfrm>
          <a:prstGeom prst="roundRect">
            <a:avLst>
              <a:gd name="adj" fmla="val 5528"/>
            </a:avLst>
          </a:prstGeom>
          <a:solidFill>
            <a:srgbClr val="B6D6FC"/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  <a:tabLst>
                <a:tab pos="3500438" algn="l"/>
              </a:tabLst>
            </a:pP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April-August: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	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&gt;80% of days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have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0-1 kWh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grid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import  </a:t>
            </a:r>
            <a:r>
              <a:rPr lang="en-US" sz="1600" i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(note: “</a:t>
            </a:r>
            <a:r>
              <a:rPr lang="en-US" sz="1600" i="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NaN</a:t>
            </a:r>
            <a:r>
              <a:rPr lang="en-US" sz="1600" i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” could be “no import” </a:t>
            </a:r>
            <a:r>
              <a:rPr lang="en-US" sz="1600" i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  <a:sym typeface="Wingdings" panose="05000000000000000000" pitchFamily="2" charset="2"/>
              </a:rPr>
              <a:t>or sensor issue)</a:t>
            </a:r>
            <a:endParaRPr lang="en-US" i="1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  <a:tabLst>
                <a:tab pos="3500438" algn="l"/>
              </a:tabLst>
            </a:pP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Except Dec &amp; Jan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	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Every month shows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 least 4 days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0-1 kWh import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even in </a:t>
            </a:r>
            <a:r>
              <a:rPr lang="en-US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Q1 and Q4</a:t>
            </a:r>
            <a:endParaRPr lang="en-US" b="1" u="sng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667BDA-A9E8-16DF-EAEA-25C0F3262DB7}"/>
              </a:ext>
            </a:extLst>
          </p:cNvPr>
          <p:cNvSpPr/>
          <p:nvPr/>
        </p:nvSpPr>
        <p:spPr>
          <a:xfrm>
            <a:off x="7392202" y="1289785"/>
            <a:ext cx="6516303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0ABE06-365B-5F9D-4C31-470BDD3FF95F}"/>
              </a:ext>
            </a:extLst>
          </p:cNvPr>
          <p:cNvSpPr/>
          <p:nvPr/>
        </p:nvSpPr>
        <p:spPr>
          <a:xfrm>
            <a:off x="827773" y="1289785"/>
            <a:ext cx="6198669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B563C457-D4B5-B351-5DCC-55A4B000C805}"/>
              </a:ext>
            </a:extLst>
          </p:cNvPr>
          <p:cNvSpPr/>
          <p:nvPr/>
        </p:nvSpPr>
        <p:spPr>
          <a:xfrm>
            <a:off x="1044047" y="1484209"/>
            <a:ext cx="5432953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Energy flow + Self-sufficiency  %</a:t>
            </a:r>
            <a:endParaRPr lang="en-US" sz="200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4C09A646-3A3C-BEC4-F0E5-4C4C18EE7F3B}"/>
              </a:ext>
            </a:extLst>
          </p:cNvPr>
          <p:cNvSpPr/>
          <p:nvPr/>
        </p:nvSpPr>
        <p:spPr>
          <a:xfrm>
            <a:off x="7517646" y="1484209"/>
            <a:ext cx="218813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Energy import</a:t>
            </a:r>
            <a:endParaRPr lang="en-US" sz="2000" dirty="0"/>
          </a:p>
        </p:txBody>
      </p:sp>
      <p:sp>
        <p:nvSpPr>
          <p:cNvPr id="20" name="Text 2">
            <a:extLst>
              <a:ext uri="{FF2B5EF4-FFF2-40B4-BE49-F238E27FC236}">
                <a16:creationId xmlns:a16="http://schemas.microsoft.com/office/drawing/2014/main" id="{DBF71C68-824C-AE0F-78EA-76F2C1917332}"/>
              </a:ext>
            </a:extLst>
          </p:cNvPr>
          <p:cNvSpPr/>
          <p:nvPr/>
        </p:nvSpPr>
        <p:spPr>
          <a:xfrm>
            <a:off x="1039761" y="2059637"/>
            <a:ext cx="5432953" cy="1041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chemeClr val="accent2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Consumed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energy is quite stable (~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9.4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kWh/day)</a:t>
            </a:r>
          </a:p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E74CA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 &gt; 50%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October – February</a:t>
            </a:r>
          </a:p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00B05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Self-sufficiency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dirty="0">
                <a:solidFill>
                  <a:srgbClr val="00B05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&gt;90%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May – August</a:t>
            </a:r>
          </a:p>
          <a:p>
            <a:pPr marL="342900" indent="-342900">
              <a:lnSpc>
                <a:spcPts val="195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21" name="Text 2">
            <a:extLst>
              <a:ext uri="{FF2B5EF4-FFF2-40B4-BE49-F238E27FC236}">
                <a16:creationId xmlns:a16="http://schemas.microsoft.com/office/drawing/2014/main" id="{2DB2DF5E-C4C5-7F67-E477-9C61AC16955D}"/>
              </a:ext>
            </a:extLst>
          </p:cNvPr>
          <p:cNvSpPr/>
          <p:nvPr/>
        </p:nvSpPr>
        <p:spPr>
          <a:xfrm>
            <a:off x="7517648" y="1975756"/>
            <a:ext cx="6344482" cy="94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Days </a:t>
            </a:r>
            <a:r>
              <a:rPr lang="en-US" u="sng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without imports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even in November + February</a:t>
            </a:r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63 % of days with &lt; 1 kWh import</a:t>
            </a:r>
          </a:p>
        </p:txBody>
      </p:sp>
      <p:pic>
        <p:nvPicPr>
          <p:cNvPr id="25" name="Picture 24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7B94C239-B7E1-8E5F-4C81-1995FF526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398" y="3132060"/>
            <a:ext cx="5290602" cy="29580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9FF2770F-F60F-7094-A2C9-63C150607B9A}"/>
              </a:ext>
            </a:extLst>
          </p:cNvPr>
          <p:cNvSpPr/>
          <p:nvPr/>
        </p:nvSpPr>
        <p:spPr>
          <a:xfrm rot="2228274">
            <a:off x="3594632" y="5156682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00F121E7-DE47-1E17-EDF7-A850DB0DDE8C}"/>
              </a:ext>
            </a:extLst>
          </p:cNvPr>
          <p:cNvSpPr/>
          <p:nvPr/>
        </p:nvSpPr>
        <p:spPr>
          <a:xfrm rot="2228274">
            <a:off x="3396692" y="3659941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31" name="Picture 30" descr="A graph of energy and a graph of numbers&#10;&#10;AI-generated content may be incorrect.">
            <a:extLst>
              <a:ext uri="{FF2B5EF4-FFF2-40B4-BE49-F238E27FC236}">
                <a16:creationId xmlns:a16="http://schemas.microsoft.com/office/drawing/2014/main" id="{4789E28E-912E-6D29-E370-CC93FFB7F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1273" y="2683933"/>
            <a:ext cx="6384334" cy="33983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87BAA14-946E-5E75-6128-BDEB4C33D942}"/>
              </a:ext>
            </a:extLst>
          </p:cNvPr>
          <p:cNvSpPr/>
          <p:nvPr/>
        </p:nvSpPr>
        <p:spPr>
          <a:xfrm>
            <a:off x="8460661" y="5214781"/>
            <a:ext cx="1081271" cy="92534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59993C-E460-5E27-1525-CEB33A4FFCF4}"/>
              </a:ext>
            </a:extLst>
          </p:cNvPr>
          <p:cNvSpPr/>
          <p:nvPr/>
        </p:nvSpPr>
        <p:spPr>
          <a:xfrm>
            <a:off x="9974424" y="4164676"/>
            <a:ext cx="1351858" cy="49876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4" name="Picture 53" descr="A red sign with a white x in the middle&#10;&#10;AI-generated content may be incorrect.">
            <a:extLst>
              <a:ext uri="{FF2B5EF4-FFF2-40B4-BE49-F238E27FC236}">
                <a16:creationId xmlns:a16="http://schemas.microsoft.com/office/drawing/2014/main" id="{4E072500-72B2-E18E-7F24-62A85A73A3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400" b="95200" l="2622" r="97004">
                        <a14:foregroundMark x1="15730" y1="83600" x2="47566" y2="70800"/>
                        <a14:foregroundMark x1="47566" y1="70800" x2="48315" y2="70800"/>
                        <a14:foregroundMark x1="86142" y1="93200" x2="43446" y2="58000"/>
                        <a14:foregroundMark x1="14607" y1="33600" x2="16479" y2="49600"/>
                        <a14:foregroundMark x1="5618" y1="58400" x2="11610" y2="91600"/>
                        <a14:foregroundMark x1="11610" y1="91600" x2="15356" y2="93200"/>
                        <a14:foregroundMark x1="92509" y1="89200" x2="86142" y2="58000"/>
                        <a14:foregroundMark x1="86142" y1="58000" x2="75655" y2="47200"/>
                        <a14:foregroundMark x1="62172" y1="6400" x2="31835" y2="10400"/>
                        <a14:foregroundMark x1="62921" y1="7200" x2="57678" y2="70800"/>
                        <a14:foregroundMark x1="51685" y1="12400" x2="31086" y2="56400"/>
                        <a14:foregroundMark x1="31086" y1="56400" x2="31086" y2="56400"/>
                        <a14:foregroundMark x1="16105" y1="17200" x2="69663" y2="64000"/>
                        <a14:foregroundMark x1="69663" y1="64000" x2="76030" y2="66000"/>
                        <a14:foregroundMark x1="47566" y1="19200" x2="57678" y2="49600"/>
                        <a14:foregroundMark x1="57678" y1="49600" x2="57678" y2="49600"/>
                        <a14:foregroundMark x1="61798" y1="22800" x2="28464" y2="19600"/>
                        <a14:foregroundMark x1="23596" y1="28800" x2="13483" y2="43600"/>
                        <a14:foregroundMark x1="20599" y1="52800" x2="7865" y2="64400"/>
                        <a14:foregroundMark x1="4494" y1="67600" x2="7116" y2="90800"/>
                        <a14:foregroundMark x1="27715" y1="95200" x2="88015" y2="95200"/>
                        <a14:foregroundMark x1="88015" y1="95200" x2="89139" y2="95200"/>
                        <a14:foregroundMark x1="92884" y1="86000" x2="92135" y2="59200"/>
                        <a14:foregroundMark x1="92135" y1="72000" x2="2996" y2="69200"/>
                        <a14:foregroundMark x1="12734" y1="78000" x2="87266" y2="81200"/>
                        <a14:foregroundMark x1="45693" y1="64800" x2="27715" y2="85200"/>
                        <a14:foregroundMark x1="61798" y1="58800" x2="58052" y2="50000"/>
                        <a14:foregroundMark x1="75655" y1="50400" x2="70412" y2="20000"/>
                        <a14:foregroundMark x1="71161" y1="10000" x2="76404" y2="27200"/>
                        <a14:foregroundMark x1="24345" y1="11200" x2="17228" y2="39200"/>
                        <a14:foregroundMark x1="17603" y1="49200" x2="47566" y2="55600"/>
                        <a14:foregroundMark x1="73408" y1="56000" x2="60300" y2="53600"/>
                        <a14:foregroundMark x1="97004" y1="67600" x2="95506" y2="72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0900" y="6606121"/>
            <a:ext cx="909587" cy="85167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35FB98-2CD9-0C74-78B8-FDCA4F283D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9193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24A0C-8AD0-5F2E-2AF7-E9140BC4F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BF6565D-216B-3E87-8C55-2EC0B1B99C67}"/>
              </a:ext>
            </a:extLst>
          </p:cNvPr>
          <p:cNvSpPr/>
          <p:nvPr/>
        </p:nvSpPr>
        <p:spPr>
          <a:xfrm>
            <a:off x="6035040" y="1289785"/>
            <a:ext cx="7873465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76F51EE-5955-C226-4704-4DE757E6EB9B}"/>
              </a:ext>
            </a:extLst>
          </p:cNvPr>
          <p:cNvSpPr/>
          <p:nvPr/>
        </p:nvSpPr>
        <p:spPr>
          <a:xfrm>
            <a:off x="827773" y="1289785"/>
            <a:ext cx="4992013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869CDEAA-2F15-3AD8-D088-197EA82EF7A3}"/>
              </a:ext>
            </a:extLst>
          </p:cNvPr>
          <p:cNvSpPr/>
          <p:nvPr/>
        </p:nvSpPr>
        <p:spPr>
          <a:xfrm>
            <a:off x="793790" y="537832"/>
            <a:ext cx="7422356" cy="455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800"/>
              </a:lnSpc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Hypothesis 4: </a:t>
            </a:r>
            <a:r>
              <a:rPr lang="en-US" sz="3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Optimization Potential </a:t>
            </a:r>
            <a:r>
              <a:rPr lang="en-US" sz="3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  <a:sym typeface="Wingdings" panose="05000000000000000000" pitchFamily="2" charset="2"/>
              </a:rPr>
              <a:t></a:t>
            </a:r>
            <a:r>
              <a:rPr lang="en-US" sz="3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Payback period</a:t>
            </a:r>
            <a:endParaRPr lang="en-US" sz="32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4D0CB4EC-7C85-6DE6-6D1D-9F96CED5EF19}"/>
              </a:ext>
            </a:extLst>
          </p:cNvPr>
          <p:cNvSpPr/>
          <p:nvPr/>
        </p:nvSpPr>
        <p:spPr>
          <a:xfrm>
            <a:off x="1072921" y="1484209"/>
            <a:ext cx="197406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…</a:t>
            </a:r>
            <a:endParaRPr lang="en-US" sz="20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45C35A8-2E7A-80FE-F8BB-FA83C261206E}"/>
              </a:ext>
            </a:extLst>
          </p:cNvPr>
          <p:cNvSpPr/>
          <p:nvPr/>
        </p:nvSpPr>
        <p:spPr>
          <a:xfrm>
            <a:off x="6229067" y="1484209"/>
            <a:ext cx="218813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…</a:t>
            </a:r>
            <a:endParaRPr lang="en-US" sz="20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D2FE29F4-90F9-8A01-C9AF-ADFEEB3283F2}"/>
              </a:ext>
            </a:extLst>
          </p:cNvPr>
          <p:cNvSpPr/>
          <p:nvPr/>
        </p:nvSpPr>
        <p:spPr>
          <a:xfrm>
            <a:off x="1245037" y="6634519"/>
            <a:ext cx="12452747" cy="676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spcAft>
                <a:spcPts val="1200"/>
              </a:spcAft>
              <a:buSzPct val="100000"/>
              <a:buChar char="•"/>
            </a:pPr>
            <a:endParaRPr lang="en-US" sz="20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C38A57E9-837B-9A2F-0AE3-FF68D765533C}"/>
              </a:ext>
            </a:extLst>
          </p:cNvPr>
          <p:cNvSpPr/>
          <p:nvPr/>
        </p:nvSpPr>
        <p:spPr>
          <a:xfrm>
            <a:off x="1245037" y="6905386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4AC1DF38-2411-500F-583F-6EE57E5AC539}"/>
              </a:ext>
            </a:extLst>
          </p:cNvPr>
          <p:cNvSpPr/>
          <p:nvPr/>
        </p:nvSpPr>
        <p:spPr>
          <a:xfrm>
            <a:off x="1245037" y="7176253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1F08B14A-12B1-827C-DBFF-072C8F6776E6}"/>
              </a:ext>
            </a:extLst>
          </p:cNvPr>
          <p:cNvSpPr/>
          <p:nvPr/>
        </p:nvSpPr>
        <p:spPr>
          <a:xfrm>
            <a:off x="1068636" y="2059637"/>
            <a:ext cx="4629520" cy="1041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…</a:t>
            </a:r>
            <a:endParaRPr lang="en-US" dirty="0"/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F7C53FDF-FC46-6332-1965-786C24D1B118}"/>
              </a:ext>
            </a:extLst>
          </p:cNvPr>
          <p:cNvSpPr/>
          <p:nvPr/>
        </p:nvSpPr>
        <p:spPr>
          <a:xfrm>
            <a:off x="6229068" y="1975756"/>
            <a:ext cx="7776726" cy="94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…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BE6432-7620-AA01-86A4-91698990B3C8}"/>
              </a:ext>
            </a:extLst>
          </p:cNvPr>
          <p:cNvSpPr txBox="1"/>
          <p:nvPr/>
        </p:nvSpPr>
        <p:spPr>
          <a:xfrm>
            <a:off x="12171376" y="7604525"/>
            <a:ext cx="16907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PV = Photovoltaic</a:t>
            </a:r>
            <a:endParaRPr lang="de-DE" sz="1400" dirty="0"/>
          </a:p>
        </p:txBody>
      </p:sp>
      <p:sp>
        <p:nvSpPr>
          <p:cNvPr id="42" name="Shape 3">
            <a:extLst>
              <a:ext uri="{FF2B5EF4-FFF2-40B4-BE49-F238E27FC236}">
                <a16:creationId xmlns:a16="http://schemas.microsoft.com/office/drawing/2014/main" id="{2FB471CC-34BC-E709-53E7-8C335C2BEC37}"/>
              </a:ext>
            </a:extLst>
          </p:cNvPr>
          <p:cNvSpPr/>
          <p:nvPr/>
        </p:nvSpPr>
        <p:spPr>
          <a:xfrm>
            <a:off x="793789" y="6571089"/>
            <a:ext cx="13114716" cy="945445"/>
          </a:xfrm>
          <a:prstGeom prst="roundRect">
            <a:avLst>
              <a:gd name="adj" fmla="val 5528"/>
            </a:avLst>
          </a:prstGeom>
          <a:solidFill>
            <a:srgbClr val="B6D6FC"/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…</a:t>
            </a:r>
            <a:endParaRPr lang="en-US" b="1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…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9557809-5A95-4407-74FB-6B9C38045295}"/>
              </a:ext>
            </a:extLst>
          </p:cNvPr>
          <p:cNvGrpSpPr/>
          <p:nvPr/>
        </p:nvGrpSpPr>
        <p:grpSpPr>
          <a:xfrm>
            <a:off x="612338" y="3668512"/>
            <a:ext cx="13382863" cy="1565906"/>
            <a:chOff x="612338" y="5633791"/>
            <a:chExt cx="13382863" cy="1565906"/>
          </a:xfrm>
        </p:grpSpPr>
        <p:sp>
          <p:nvSpPr>
            <p:cNvPr id="8" name="Shape 1">
              <a:extLst>
                <a:ext uri="{FF2B5EF4-FFF2-40B4-BE49-F238E27FC236}">
                  <a16:creationId xmlns:a16="http://schemas.microsoft.com/office/drawing/2014/main" id="{2D3D30DA-E131-E026-4497-3083549E3AEE}"/>
                </a:ext>
              </a:extLst>
            </p:cNvPr>
            <p:cNvSpPr/>
            <p:nvPr/>
          </p:nvSpPr>
          <p:spPr>
            <a:xfrm>
              <a:off x="635198" y="5633791"/>
              <a:ext cx="13360003" cy="1565906"/>
            </a:xfrm>
            <a:prstGeom prst="roundRect">
              <a:avLst>
                <a:gd name="adj" fmla="val 9858"/>
              </a:avLst>
            </a:prstGeom>
            <a:solidFill>
              <a:srgbClr val="FFFFFF">
                <a:alpha val="95000"/>
              </a:srgbClr>
            </a:solidFill>
            <a:ln w="22860">
              <a:solidFill>
                <a:srgbClr val="B2D4E5"/>
              </a:solidFill>
              <a:prstDash val="solid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Text 7">
              <a:extLst>
                <a:ext uri="{FF2B5EF4-FFF2-40B4-BE49-F238E27FC236}">
                  <a16:creationId xmlns:a16="http://schemas.microsoft.com/office/drawing/2014/main" id="{4B6BFBD9-7E49-81A6-CB18-A36D83528B68}"/>
                </a:ext>
              </a:extLst>
            </p:cNvPr>
            <p:cNvSpPr/>
            <p:nvPr/>
          </p:nvSpPr>
          <p:spPr>
            <a:xfrm>
              <a:off x="1731526" y="5890551"/>
              <a:ext cx="2344460" cy="29301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300"/>
                </a:lnSpc>
              </a:pP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</a:rPr>
                <a:t>4. Optimization Potential  </a:t>
              </a: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  <a:sym typeface="Wingdings" panose="05000000000000000000" pitchFamily="2" charset="2"/>
                </a:rPr>
                <a:t> </a:t>
              </a: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</a:rPr>
                <a:t>Payback Period</a:t>
              </a:r>
            </a:p>
          </p:txBody>
        </p:sp>
        <p:sp>
          <p:nvSpPr>
            <p:cNvPr id="14" name="Text 8">
              <a:extLst>
                <a:ext uri="{FF2B5EF4-FFF2-40B4-BE49-F238E27FC236}">
                  <a16:creationId xmlns:a16="http://schemas.microsoft.com/office/drawing/2014/main" id="{6F5E990B-C5F1-D331-1543-99CB67BF6C6A}"/>
                </a:ext>
              </a:extLst>
            </p:cNvPr>
            <p:cNvSpPr/>
            <p:nvPr/>
          </p:nvSpPr>
          <p:spPr>
            <a:xfrm>
              <a:off x="1731526" y="6290719"/>
              <a:ext cx="12105084" cy="6383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250"/>
                </a:lnSpc>
              </a:pPr>
              <a: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Even under best conditions, the system amortization can only be reduced by 1 year compared to </a:t>
              </a:r>
              <a:b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</a:br>
              <a: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  current conditions</a:t>
              </a:r>
            </a:p>
          </p:txBody>
        </p:sp>
        <p:sp>
          <p:nvSpPr>
            <p:cNvPr id="15" name="Shape 2">
              <a:extLst>
                <a:ext uri="{FF2B5EF4-FFF2-40B4-BE49-F238E27FC236}">
                  <a16:creationId xmlns:a16="http://schemas.microsoft.com/office/drawing/2014/main" id="{6E6C4478-E3CB-A2B8-53E8-2644052B8327}"/>
                </a:ext>
              </a:extLst>
            </p:cNvPr>
            <p:cNvSpPr/>
            <p:nvPr/>
          </p:nvSpPr>
          <p:spPr>
            <a:xfrm>
              <a:off x="612338" y="5633791"/>
              <a:ext cx="91440" cy="1565906"/>
            </a:xfrm>
            <a:prstGeom prst="roundRect">
              <a:avLst>
                <a:gd name="adj" fmla="val 83365"/>
              </a:avLst>
            </a:prstGeom>
            <a:solidFill>
              <a:srgbClr val="007EBD"/>
            </a:solidFill>
            <a:ln/>
          </p:spPr>
          <p:txBody>
            <a:bodyPr/>
            <a:lstStyle/>
            <a:p>
              <a:endParaRPr lang="de-DE"/>
            </a:p>
          </p:txBody>
        </p:sp>
        <p:pic>
          <p:nvPicPr>
            <p:cNvPr id="16" name="Picture 15" descr="A green and purple battery&#10;&#10;AI-generated content may be incorrect.">
              <a:extLst>
                <a:ext uri="{FF2B5EF4-FFF2-40B4-BE49-F238E27FC236}">
                  <a16:creationId xmlns:a16="http://schemas.microsoft.com/office/drawing/2014/main" id="{19006595-19A5-3E61-733E-CE7D09525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3790" y="5699192"/>
              <a:ext cx="594045" cy="6755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7969230-0145-0421-8742-1436F2321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51611" y="6036982"/>
              <a:ext cx="703807" cy="472870"/>
            </a:xfrm>
            <a:prstGeom prst="rect">
              <a:avLst/>
            </a:prstGeom>
          </p:spPr>
        </p:pic>
      </p:grp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B81F59F4-0C29-285C-D4A1-20C881F728C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2082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68824-E241-AAE6-ADDF-8B460B1D4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004D3B8C-4D99-32FF-5422-80446075ABF5}"/>
              </a:ext>
            </a:extLst>
          </p:cNvPr>
          <p:cNvSpPr/>
          <p:nvPr/>
        </p:nvSpPr>
        <p:spPr>
          <a:xfrm>
            <a:off x="6035040" y="1289785"/>
            <a:ext cx="7873465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4EFB83-7EBD-BE84-8897-98914E8092BC}"/>
              </a:ext>
            </a:extLst>
          </p:cNvPr>
          <p:cNvSpPr/>
          <p:nvPr/>
        </p:nvSpPr>
        <p:spPr>
          <a:xfrm>
            <a:off x="827773" y="1289785"/>
            <a:ext cx="4992013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AFED53C3-F6B4-C9F1-5E85-3C7BC76DCE94}"/>
              </a:ext>
            </a:extLst>
          </p:cNvPr>
          <p:cNvSpPr/>
          <p:nvPr/>
        </p:nvSpPr>
        <p:spPr>
          <a:xfrm>
            <a:off x="793790" y="537832"/>
            <a:ext cx="7422356" cy="455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800"/>
              </a:lnSpc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Hypothesis 4: </a:t>
            </a:r>
            <a:r>
              <a:rPr lang="en-US" sz="3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Optimization Potential </a:t>
            </a:r>
            <a:r>
              <a:rPr lang="en-US" sz="3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  <a:sym typeface="Wingdings" panose="05000000000000000000" pitchFamily="2" charset="2"/>
              </a:rPr>
              <a:t></a:t>
            </a:r>
            <a:r>
              <a:rPr lang="en-US" sz="3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Payback period</a:t>
            </a:r>
            <a:endParaRPr lang="en-US" sz="32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4A0DB7C-7484-4C54-043F-106158A594F4}"/>
              </a:ext>
            </a:extLst>
          </p:cNvPr>
          <p:cNvSpPr/>
          <p:nvPr/>
        </p:nvSpPr>
        <p:spPr>
          <a:xfrm>
            <a:off x="1072921" y="1484209"/>
            <a:ext cx="197406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Hardware</a:t>
            </a:r>
            <a:endParaRPr lang="en-US" sz="20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99C0ECFC-E237-AA80-322F-F966C3BA2281}"/>
              </a:ext>
            </a:extLst>
          </p:cNvPr>
          <p:cNvSpPr/>
          <p:nvPr/>
        </p:nvSpPr>
        <p:spPr>
          <a:xfrm>
            <a:off x="6229067" y="1484209"/>
            <a:ext cx="7328412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Yearly energy costs (Import) </a:t>
            </a: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  <a:sym typeface="Wingdings" panose="05000000000000000000" pitchFamily="2" charset="2"/>
              </a:rPr>
              <a:t> Feed-in tariff (Export) </a:t>
            </a:r>
            <a:endParaRPr lang="en-US" sz="20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F2CDF62E-E2CE-DB95-EAF6-2A7DFFA2A0B2}"/>
              </a:ext>
            </a:extLst>
          </p:cNvPr>
          <p:cNvSpPr/>
          <p:nvPr/>
        </p:nvSpPr>
        <p:spPr>
          <a:xfrm>
            <a:off x="1245037" y="6634519"/>
            <a:ext cx="12452747" cy="676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spcAft>
                <a:spcPts val="1200"/>
              </a:spcAft>
              <a:buSzPct val="100000"/>
              <a:buChar char="•"/>
            </a:pPr>
            <a:endParaRPr lang="en-US" sz="20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47AA1256-0A37-A3F6-A41B-826FB53BC1A5}"/>
              </a:ext>
            </a:extLst>
          </p:cNvPr>
          <p:cNvSpPr/>
          <p:nvPr/>
        </p:nvSpPr>
        <p:spPr>
          <a:xfrm>
            <a:off x="1245037" y="6905386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3445FA63-55A5-888A-06E3-2B7223087FA6}"/>
              </a:ext>
            </a:extLst>
          </p:cNvPr>
          <p:cNvSpPr/>
          <p:nvPr/>
        </p:nvSpPr>
        <p:spPr>
          <a:xfrm>
            <a:off x="1245037" y="7176253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9EFD7B80-268C-11CF-9CC6-ABD2C2065AEC}"/>
              </a:ext>
            </a:extLst>
          </p:cNvPr>
          <p:cNvSpPr/>
          <p:nvPr/>
        </p:nvSpPr>
        <p:spPr>
          <a:xfrm>
            <a:off x="1068636" y="1927253"/>
            <a:ext cx="2742952" cy="1280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  <a:buSzPct val="100000"/>
            </a:pPr>
            <a:r>
              <a:rPr lang="en-US" b="1" u="sng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a.) Solar panels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</a:t>
            </a:r>
          </a:p>
          <a:p>
            <a:pPr marL="285750" indent="-28575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space left!</a:t>
            </a:r>
          </a:p>
          <a:p>
            <a:pPr marL="342900" indent="-342900">
              <a:lnSpc>
                <a:spcPts val="1950"/>
              </a:lnSpc>
              <a:buSzPct val="100000"/>
              <a:buChar char="•"/>
            </a:pPr>
            <a:endParaRPr lang="en-US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>
              <a:lnSpc>
                <a:spcPts val="1950"/>
              </a:lnSpc>
              <a:buSzPct val="100000"/>
            </a:pPr>
            <a:r>
              <a:rPr lang="en-US" b="1" u="sng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b.) Shadow from tree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</a:t>
            </a:r>
          </a:p>
          <a:p>
            <a:pPr marL="285750" indent="-28575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Neighbor owns tree</a:t>
            </a:r>
          </a:p>
          <a:p>
            <a:pPr marL="342900" indent="-342900">
              <a:lnSpc>
                <a:spcPts val="195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CEEFBF37-FCEF-051D-623E-5972DD71BCB0}"/>
              </a:ext>
            </a:extLst>
          </p:cNvPr>
          <p:cNvSpPr/>
          <p:nvPr/>
        </p:nvSpPr>
        <p:spPr>
          <a:xfrm>
            <a:off x="6229068" y="1975756"/>
            <a:ext cx="7776726" cy="94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42" name="Shape 3">
            <a:extLst>
              <a:ext uri="{FF2B5EF4-FFF2-40B4-BE49-F238E27FC236}">
                <a16:creationId xmlns:a16="http://schemas.microsoft.com/office/drawing/2014/main" id="{2695DD80-2FA8-A0E1-6BF6-5117D277E236}"/>
              </a:ext>
            </a:extLst>
          </p:cNvPr>
          <p:cNvSpPr/>
          <p:nvPr/>
        </p:nvSpPr>
        <p:spPr>
          <a:xfrm>
            <a:off x="793789" y="6571089"/>
            <a:ext cx="13114716" cy="945445"/>
          </a:xfrm>
          <a:prstGeom prst="roundRect">
            <a:avLst>
              <a:gd name="adj" fmla="val 5528"/>
            </a:avLst>
          </a:prstGeom>
          <a:solidFill>
            <a:srgbClr val="B6D6FC"/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hardware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optimizations (except electric vehicle)</a:t>
            </a:r>
            <a:endParaRPr lang="en-US" b="1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1438275" indent="-342900">
              <a:lnSpc>
                <a:spcPts val="1750"/>
              </a:lnSpc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Cheaper contract results in fewer yearly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costs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(- 90 €), but </a:t>
            </a:r>
            <a:r>
              <a:rPr lang="en-US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higher amortization time </a:t>
            </a:r>
            <a:r>
              <a:rPr lang="en-US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(&gt; 3 years)</a:t>
            </a:r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3C13F48F-7D54-8356-D621-45976A3979FD}"/>
              </a:ext>
            </a:extLst>
          </p:cNvPr>
          <p:cNvSpPr/>
          <p:nvPr/>
        </p:nvSpPr>
        <p:spPr>
          <a:xfrm>
            <a:off x="1068636" y="3427752"/>
            <a:ext cx="4730557" cy="2592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  <a:buSzPct val="100000"/>
            </a:pPr>
            <a:r>
              <a:rPr lang="en-US" b="1" u="sng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c.) Battery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</a:t>
            </a:r>
          </a:p>
          <a:p>
            <a:pPr marL="285750" indent="-28575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  <a:tabLst>
                <a:tab pos="3411538" algn="l"/>
              </a:tabLst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Current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battery capacity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	=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9.6 kWh</a:t>
            </a:r>
          </a:p>
          <a:p>
            <a:pPr marL="285750" indent="-28575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  <a:tabLst>
                <a:tab pos="3411538" algn="l"/>
              </a:tabLst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Consumption per day (avg)	= </a:t>
            </a:r>
            <a:r>
              <a:rPr lang="en-US" b="1" dirty="0">
                <a:solidFill>
                  <a:schemeClr val="accent2"/>
                </a:solidFill>
                <a:latin typeface="Inter" pitchFamily="34" charset="0"/>
                <a:ea typeface="Inter" pitchFamily="34" charset="-122"/>
              </a:rPr>
              <a:t>9.4 kWh</a:t>
            </a:r>
            <a:br>
              <a:rPr lang="en-US" b="1" dirty="0">
                <a:solidFill>
                  <a:schemeClr val="accent2"/>
                </a:solidFill>
                <a:latin typeface="Inter" pitchFamily="34" charset="0"/>
                <a:ea typeface="Inter" pitchFamily="34" charset="-122"/>
              </a:rPr>
            </a:b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 Charged battery lasts for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~ 1 day</a:t>
            </a:r>
          </a:p>
          <a:p>
            <a:pPr>
              <a:lnSpc>
                <a:spcPts val="1950"/>
              </a:lnSpc>
              <a:buSzPct val="100000"/>
              <a:tabLst>
                <a:tab pos="3411538" algn="l"/>
              </a:tabLst>
            </a:pPr>
            <a:endParaRPr lang="en-US" sz="1050" b="1" dirty="0">
              <a:solidFill>
                <a:srgbClr val="272525"/>
              </a:solidFill>
              <a:latin typeface="Inter" pitchFamily="34" charset="0"/>
              <a:ea typeface="Inter" pitchFamily="34" charset="-122"/>
              <a:sym typeface="Wingdings" panose="05000000000000000000" pitchFamily="2" charset="2"/>
            </a:endParaRPr>
          </a:p>
          <a:p>
            <a:pPr>
              <a:lnSpc>
                <a:spcPts val="1950"/>
              </a:lnSpc>
              <a:buSzPct val="100000"/>
              <a:tabLst>
                <a:tab pos="355600" algn="l"/>
              </a:tabLst>
            </a:pPr>
            <a:endParaRPr lang="en-US" b="1" dirty="0">
              <a:solidFill>
                <a:srgbClr val="272525"/>
              </a:solidFill>
              <a:latin typeface="Inter" pitchFamily="34" charset="0"/>
              <a:ea typeface="Inter" pitchFamily="34" charset="-122"/>
              <a:sym typeface="Wingdings" panose="05000000000000000000" pitchFamily="2" charset="2"/>
            </a:endParaRPr>
          </a:p>
          <a:p>
            <a:pPr>
              <a:lnSpc>
                <a:spcPts val="1950"/>
              </a:lnSpc>
              <a:buSzPct val="100000"/>
              <a:tabLst>
                <a:tab pos="355600" algn="l"/>
              </a:tabLst>
            </a:pPr>
            <a:endParaRPr lang="en-US" b="1" dirty="0">
              <a:solidFill>
                <a:srgbClr val="272525"/>
              </a:solidFill>
              <a:latin typeface="Inter" pitchFamily="34" charset="0"/>
              <a:ea typeface="Inter" pitchFamily="34" charset="-122"/>
              <a:sym typeface="Wingdings" panose="05000000000000000000" pitchFamily="2" charset="2"/>
            </a:endParaRPr>
          </a:p>
          <a:p>
            <a:pPr>
              <a:lnSpc>
                <a:spcPts val="1950"/>
              </a:lnSpc>
              <a:buSzPct val="100000"/>
              <a:tabLst>
                <a:tab pos="355600" algn="l"/>
              </a:tabLst>
            </a:pPr>
            <a:r>
              <a:rPr lang="en-US" b="1" u="sng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d.) Electric Vehicle :</a:t>
            </a:r>
          </a:p>
          <a:p>
            <a:pPr marL="285750" indent="-28575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  <a:tabLst>
                <a:tab pos="355600" algn="l"/>
              </a:tabLst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Potential “big battery” in the future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EE2EC920-9F4A-9B25-A731-4B77F72AFB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17</a:t>
            </a:fld>
            <a:endParaRPr lang="de-DE"/>
          </a:p>
        </p:txBody>
      </p:sp>
      <p:pic>
        <p:nvPicPr>
          <p:cNvPr id="24" name="Picture 23" descr="A bird's eye view of a house&#10;&#10;AI-generated content may be incorrect.">
            <a:extLst>
              <a:ext uri="{FF2B5EF4-FFF2-40B4-BE49-F238E27FC236}">
                <a16:creationId xmlns:a16="http://schemas.microsoft.com/office/drawing/2014/main" id="{60AE6DE4-39F3-6E98-B117-599445EA0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877" y="1755157"/>
            <a:ext cx="1660126" cy="151374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5DA73E3-830B-780E-5152-B8C3C3305D11}"/>
              </a:ext>
            </a:extLst>
          </p:cNvPr>
          <p:cNvSpPr txBox="1"/>
          <p:nvPr/>
        </p:nvSpPr>
        <p:spPr>
          <a:xfrm>
            <a:off x="971347" y="4549453"/>
            <a:ext cx="3335867" cy="348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  <a:tabLst>
                <a:tab pos="3411538" algn="l"/>
              </a:tabLst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~ 5000 – 6000 € invest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!</a:t>
            </a: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A7EB362-53DD-E499-0453-EF010C44BA6F}"/>
              </a:ext>
            </a:extLst>
          </p:cNvPr>
          <p:cNvSpPr/>
          <p:nvPr/>
        </p:nvSpPr>
        <p:spPr>
          <a:xfrm>
            <a:off x="6231681" y="1951670"/>
            <a:ext cx="7676823" cy="1845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  <a:buSzPct val="100000"/>
            </a:pPr>
            <a:r>
              <a:rPr lang="en-US" b="1" u="sng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a.) </a:t>
            </a:r>
            <a:r>
              <a:rPr lang="en-US" b="1" u="sng" dirty="0">
                <a:solidFill>
                  <a:srgbClr val="000000"/>
                </a:solidFill>
                <a:latin typeface="Inter" panose="02000503000000020004" pitchFamily="2" charset="0"/>
                <a:ea typeface="Inter" panose="02000503000000020004" pitchFamily="2" charset="0"/>
                <a:cs typeface="Inter Bold" pitchFamily="34" charset="-120"/>
                <a:sym typeface="Wingdings" panose="05000000000000000000" pitchFamily="2" charset="2"/>
              </a:rPr>
              <a:t>Feed-in tariff </a:t>
            </a:r>
            <a:r>
              <a:rPr lang="en-US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:  Fixed for 20 years (0.082 € per kWh)</a:t>
            </a:r>
            <a:endParaRPr lang="en-US" b="1" dirty="0">
              <a:solidFill>
                <a:srgbClr val="272525"/>
              </a:solidFill>
              <a:latin typeface="Inter" panose="02000503000000020004" pitchFamily="2" charset="0"/>
              <a:ea typeface="Inter" panose="02000503000000020004" pitchFamily="2" charset="0"/>
              <a:sym typeface="Wingdings" panose="05000000000000000000" pitchFamily="2" charset="2"/>
            </a:endParaRPr>
          </a:p>
          <a:p>
            <a:pPr>
              <a:lnSpc>
                <a:spcPts val="1950"/>
              </a:lnSpc>
              <a:buSzPct val="100000"/>
              <a:tabLst>
                <a:tab pos="3411538" algn="l"/>
              </a:tabLst>
            </a:pPr>
            <a:endParaRPr lang="en-US" sz="1050" b="1" dirty="0">
              <a:solidFill>
                <a:srgbClr val="272525"/>
              </a:solidFill>
              <a:latin typeface="Inter" panose="02000503000000020004" pitchFamily="2" charset="0"/>
              <a:ea typeface="Inter" panose="02000503000000020004" pitchFamily="2" charset="0"/>
              <a:sym typeface="Wingdings" panose="05000000000000000000" pitchFamily="2" charset="2"/>
            </a:endParaRPr>
          </a:p>
          <a:p>
            <a:pPr>
              <a:lnSpc>
                <a:spcPts val="1950"/>
              </a:lnSpc>
              <a:buSzPct val="100000"/>
              <a:tabLst>
                <a:tab pos="355600" algn="l"/>
              </a:tabLst>
            </a:pPr>
            <a:r>
              <a:rPr lang="en-US" b="1" u="sng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sym typeface="Wingdings" panose="05000000000000000000" pitchFamily="2" charset="2"/>
              </a:rPr>
              <a:t>b.) Import costs:</a:t>
            </a:r>
          </a:p>
          <a:p>
            <a:pPr marL="285750" indent="-28575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  <a:tabLst>
                <a:tab pos="355600" algn="l"/>
              </a:tabLst>
            </a:pPr>
            <a:r>
              <a:rPr lang="en-US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sym typeface="Wingdings" panose="05000000000000000000" pitchFamily="2" charset="2"/>
              </a:rPr>
              <a:t>Optimization potential:</a:t>
            </a:r>
            <a:r>
              <a:rPr lang="en-US" b="1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sym typeface="Wingdings" panose="05000000000000000000" pitchFamily="2" charset="2"/>
              </a:rPr>
              <a:t> ~0.32 €/ kWh </a:t>
            </a:r>
            <a:r>
              <a:rPr lang="en-US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sym typeface="Wingdings" panose="05000000000000000000" pitchFamily="2" charset="2"/>
              </a:rPr>
              <a:t>instead of 0.40 €/ kWh</a:t>
            </a:r>
          </a:p>
          <a:p>
            <a:pPr marL="285750" indent="-285750">
              <a:lnSpc>
                <a:spcPts val="1950"/>
              </a:lnSpc>
              <a:buSzPct val="100000"/>
              <a:buFont typeface="Arial" panose="020B0604020202020204" pitchFamily="34" charset="0"/>
              <a:buChar char="•"/>
              <a:tabLst>
                <a:tab pos="355600" algn="l"/>
              </a:tabLst>
            </a:pPr>
            <a:r>
              <a:rPr lang="en-US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sym typeface="Wingdings" panose="05000000000000000000" pitchFamily="2" charset="2"/>
              </a:rPr>
              <a:t>BUT: fewer yearly costs  longer amortization time</a:t>
            </a:r>
            <a:endParaRPr lang="en-US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7" name="Picture 6" descr="A red sign with a white x in the middle&#10;&#10;AI-generated content may be incorrect.">
            <a:extLst>
              <a:ext uri="{FF2B5EF4-FFF2-40B4-BE49-F238E27FC236}">
                <a16:creationId xmlns:a16="http://schemas.microsoft.com/office/drawing/2014/main" id="{B4446246-5DED-9D4F-0C0F-901653BC5A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400" b="95200" l="2622" r="97004">
                        <a14:foregroundMark x1="15730" y1="83600" x2="47566" y2="70800"/>
                        <a14:foregroundMark x1="47566" y1="70800" x2="48315" y2="70800"/>
                        <a14:foregroundMark x1="86142" y1="93200" x2="43446" y2="58000"/>
                        <a14:foregroundMark x1="14607" y1="33600" x2="16479" y2="49600"/>
                        <a14:foregroundMark x1="5618" y1="58400" x2="11610" y2="91600"/>
                        <a14:foregroundMark x1="11610" y1="91600" x2="15356" y2="93200"/>
                        <a14:foregroundMark x1="92509" y1="89200" x2="86142" y2="58000"/>
                        <a14:foregroundMark x1="86142" y1="58000" x2="75655" y2="47200"/>
                        <a14:foregroundMark x1="62172" y1="6400" x2="31835" y2="10400"/>
                        <a14:foregroundMark x1="62921" y1="7200" x2="57678" y2="70800"/>
                        <a14:foregroundMark x1="51685" y1="12400" x2="31086" y2="56400"/>
                        <a14:foregroundMark x1="31086" y1="56400" x2="31086" y2="56400"/>
                        <a14:foregroundMark x1="16105" y1="17200" x2="69663" y2="64000"/>
                        <a14:foregroundMark x1="69663" y1="64000" x2="76030" y2="66000"/>
                        <a14:foregroundMark x1="47566" y1="19200" x2="57678" y2="49600"/>
                        <a14:foregroundMark x1="57678" y1="49600" x2="57678" y2="49600"/>
                        <a14:foregroundMark x1="61798" y1="22800" x2="28464" y2="19600"/>
                        <a14:foregroundMark x1="23596" y1="28800" x2="13483" y2="43600"/>
                        <a14:foregroundMark x1="20599" y1="52800" x2="7865" y2="64400"/>
                        <a14:foregroundMark x1="4494" y1="67600" x2="7116" y2="90800"/>
                        <a14:foregroundMark x1="27715" y1="95200" x2="88015" y2="95200"/>
                        <a14:foregroundMark x1="88015" y1="95200" x2="89139" y2="95200"/>
                        <a14:foregroundMark x1="92884" y1="86000" x2="92135" y2="59200"/>
                        <a14:foregroundMark x1="92135" y1="72000" x2="2996" y2="69200"/>
                        <a14:foregroundMark x1="12734" y1="78000" x2="87266" y2="81200"/>
                        <a14:foregroundMark x1="45693" y1="64800" x2="27715" y2="85200"/>
                        <a14:foregroundMark x1="61798" y1="58800" x2="58052" y2="50000"/>
                        <a14:foregroundMark x1="75655" y1="50400" x2="70412" y2="20000"/>
                        <a14:foregroundMark x1="71161" y1="10000" x2="76404" y2="27200"/>
                        <a14:foregroundMark x1="24345" y1="11200" x2="17228" y2="39200"/>
                        <a14:foregroundMark x1="17603" y1="49200" x2="47566" y2="55600"/>
                        <a14:foregroundMark x1="73408" y1="56000" x2="60300" y2="53600"/>
                        <a14:foregroundMark x1="97004" y1="67600" x2="95506" y2="72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0900" y="6606121"/>
            <a:ext cx="909587" cy="8516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B50CAF-179D-0CBB-4589-D552F3ADBA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5496" y="3360229"/>
            <a:ext cx="7298430" cy="275987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1921429-4A73-BA46-61C4-8B634D02CBEC}"/>
              </a:ext>
            </a:extLst>
          </p:cNvPr>
          <p:cNvSpPr/>
          <p:nvPr/>
        </p:nvSpPr>
        <p:spPr>
          <a:xfrm>
            <a:off x="6325394" y="3797450"/>
            <a:ext cx="763895" cy="38525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52E83F-D89A-70EB-CA0D-174297A0B26D}"/>
              </a:ext>
            </a:extLst>
          </p:cNvPr>
          <p:cNvSpPr/>
          <p:nvPr/>
        </p:nvSpPr>
        <p:spPr>
          <a:xfrm>
            <a:off x="9905823" y="3777915"/>
            <a:ext cx="763895" cy="38525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9151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45783"/>
            <a:ext cx="7413903" cy="618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93790" y="1447205"/>
            <a:ext cx="7753444" cy="2904662"/>
          </a:xfrm>
          <a:prstGeom prst="roundRect">
            <a:avLst>
              <a:gd name="adj" fmla="val 303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de-DE" sz="24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endParaRPr lang="de-DE" sz="24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endParaRPr lang="de-DE" sz="24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527050" indent="-457200">
              <a:buFont typeface="+mj-lt"/>
              <a:buAutoNum type="arabicPeriod"/>
            </a:pPr>
            <a:r>
              <a:rPr lang="en-US" sz="2200" u="sng" dirty="0">
                <a:latin typeface="Inter" panose="02000503000000020004" pitchFamily="2" charset="0"/>
                <a:ea typeface="Inter" panose="02000503000000020004" pitchFamily="2" charset="0"/>
              </a:rPr>
              <a:t>Heating</a:t>
            </a:r>
            <a:r>
              <a:rPr lang="en-US" sz="2200" dirty="0">
                <a:latin typeface="Inter" panose="02000503000000020004" pitchFamily="2" charset="0"/>
                <a:ea typeface="Inter" panose="02000503000000020004" pitchFamily="2" charset="0"/>
              </a:rPr>
              <a:t> optimization offers limited savings</a:t>
            </a:r>
          </a:p>
          <a:p>
            <a:pPr marL="527050" indent="-457200">
              <a:buFont typeface="+mj-lt"/>
              <a:buAutoNum type="arabicPeriod"/>
            </a:pPr>
            <a:r>
              <a:rPr lang="en-US" sz="2200" u="sng" dirty="0">
                <a:latin typeface="Inter" panose="02000503000000020004" pitchFamily="2" charset="0"/>
                <a:ea typeface="Inter" panose="02000503000000020004" pitchFamily="2" charset="0"/>
              </a:rPr>
              <a:t>Seasonal</a:t>
            </a:r>
            <a:r>
              <a:rPr lang="en-US" sz="2200" dirty="0">
                <a:latin typeface="Inter" panose="02000503000000020004" pitchFamily="2" charset="0"/>
                <a:ea typeface="Inter" panose="02000503000000020004" pitchFamily="2" charset="0"/>
              </a:rPr>
              <a:t> &gt; weather influences on solar energy</a:t>
            </a:r>
          </a:p>
          <a:p>
            <a:pPr marL="527050" indent="-457200">
              <a:buFont typeface="+mj-lt"/>
              <a:buAutoNum type="arabicPeriod"/>
            </a:pPr>
            <a:r>
              <a:rPr lang="en-US" sz="2200" noProof="0" dirty="0">
                <a:latin typeface="Inter" panose="02000503000000020004" pitchFamily="2" charset="0"/>
                <a:ea typeface="Inter" panose="02000503000000020004" pitchFamily="2" charset="0"/>
              </a:rPr>
              <a:t>Self-sufficiency </a:t>
            </a:r>
            <a:r>
              <a:rPr lang="en-US" sz="2200" u="sng" noProof="0" dirty="0">
                <a:latin typeface="Inter" panose="02000503000000020004" pitchFamily="2" charset="0"/>
                <a:ea typeface="Inter" panose="02000503000000020004" pitchFamily="2" charset="0"/>
              </a:rPr>
              <a:t>achievable</a:t>
            </a:r>
            <a:r>
              <a:rPr lang="en-US" sz="2200" noProof="0" dirty="0">
                <a:latin typeface="Inter" panose="02000503000000020004" pitchFamily="2" charset="0"/>
                <a:ea typeface="Inter" panose="02000503000000020004" pitchFamily="2" charset="0"/>
              </a:rPr>
              <a:t> in all seasons</a:t>
            </a:r>
          </a:p>
          <a:p>
            <a:pPr marL="527050" indent="-457200">
              <a:buFont typeface="+mj-lt"/>
              <a:buAutoNum type="arabicPeriod"/>
            </a:pPr>
            <a:r>
              <a:rPr lang="en-US" sz="2200" dirty="0">
                <a:latin typeface="Inter" panose="02000503000000020004" pitchFamily="2" charset="0"/>
                <a:ea typeface="Inter" panose="02000503000000020004" pitchFamily="2" charset="0"/>
              </a:rPr>
              <a:t>Amortization time highly driven by </a:t>
            </a:r>
            <a:r>
              <a:rPr lang="en-US" sz="2200" u="sng" dirty="0">
                <a:latin typeface="Inter" panose="02000503000000020004" pitchFamily="2" charset="0"/>
                <a:ea typeface="Inter" panose="02000503000000020004" pitchFamily="2" charset="0"/>
              </a:rPr>
              <a:t>import</a:t>
            </a:r>
            <a:r>
              <a:rPr lang="en-US" sz="2200" dirty="0">
                <a:latin typeface="Inter" panose="02000503000000020004" pitchFamily="2" charset="0"/>
                <a:ea typeface="Inter" panose="02000503000000020004" pitchFamily="2" charset="0"/>
              </a:rPr>
              <a:t> costs</a:t>
            </a:r>
          </a:p>
        </p:txBody>
      </p:sp>
      <p:sp>
        <p:nvSpPr>
          <p:cNvPr id="5" name="Shape 2"/>
          <p:cNvSpPr/>
          <p:nvPr/>
        </p:nvSpPr>
        <p:spPr>
          <a:xfrm>
            <a:off x="989886" y="1643301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de-DE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5381" y="1798796"/>
            <a:ext cx="254437" cy="2544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89886" y="2819757"/>
            <a:ext cx="7164229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endParaRPr lang="en-US" sz="1450" dirty="0"/>
          </a:p>
        </p:txBody>
      </p:sp>
      <p:sp>
        <p:nvSpPr>
          <p:cNvPr id="9" name="Text 5"/>
          <p:cNvSpPr/>
          <p:nvPr/>
        </p:nvSpPr>
        <p:spPr>
          <a:xfrm>
            <a:off x="989886" y="3187422"/>
            <a:ext cx="7164229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989886" y="3555087"/>
            <a:ext cx="7164229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793790" y="4698564"/>
            <a:ext cx="7753444" cy="3064212"/>
          </a:xfrm>
          <a:prstGeom prst="roundRect">
            <a:avLst>
              <a:gd name="adj" fmla="val 303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 panose="02000503000000020004" pitchFamily="2" charset="0"/>
              <a:ea typeface="Inter" panose="02000503000000020004" pitchFamily="2" charset="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 panose="02000503000000020004" pitchFamily="2" charset="0"/>
              <a:ea typeface="Inter" panose="02000503000000020004" pitchFamily="2" charset="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 panose="02000503000000020004" pitchFamily="2" charset="0"/>
              <a:ea typeface="Inter" panose="02000503000000020004" pitchFamily="2" charset="0"/>
              <a:cs typeface="+mn-cs"/>
            </a:endParaRPr>
          </a:p>
          <a:p>
            <a:pPr marL="52705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nter" panose="02000503000000020004" pitchFamily="2" charset="0"/>
                <a:ea typeface="Inter" panose="02000503000000020004" pitchFamily="2" charset="0"/>
                <a:cs typeface="+mn-cs"/>
              </a:rPr>
              <a:t>Monitor heating patterns during spring / autumn</a:t>
            </a:r>
          </a:p>
          <a:p>
            <a:pPr marL="52705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nter" panose="02000503000000020004" pitchFamily="2" charset="0"/>
                <a:ea typeface="Inter" panose="02000503000000020004" pitchFamily="2" charset="0"/>
                <a:cs typeface="+mn-cs"/>
              </a:rPr>
              <a:t>Implement data validation checks [</a:t>
            </a: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nter" panose="02000503000000020004" pitchFamily="2" charset="0"/>
                <a:ea typeface="Inter" panose="02000503000000020004" pitchFamily="2" charset="0"/>
                <a:cs typeface="+mn-cs"/>
              </a:rPr>
              <a:t>NaN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nter" panose="02000503000000020004" pitchFamily="2" charset="0"/>
                <a:ea typeface="Inter" panose="02000503000000020004" pitchFamily="2" charset="0"/>
                <a:cs typeface="+mn-cs"/>
              </a:rPr>
              <a:t> values]</a:t>
            </a:r>
          </a:p>
          <a:p>
            <a:pPr marL="527050" indent="-457200">
              <a:buFont typeface="+mj-lt"/>
              <a:buAutoNum type="arabicPeriod"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nter" panose="02000503000000020004" pitchFamily="2" charset="0"/>
                <a:ea typeface="Inter" panose="02000503000000020004" pitchFamily="2" charset="0"/>
                <a:cs typeface="+mn-cs"/>
              </a:rPr>
              <a:t>Regularly evaluate contracts </a:t>
            </a:r>
            <a:r>
              <a:rPr lang="en-US" sz="2200" dirty="0">
                <a:solidFill>
                  <a:prstClr val="black"/>
                </a:solidFill>
                <a:latin typeface="Inter" panose="02000503000000020004" pitchFamily="2" charset="0"/>
                <a:ea typeface="Inter" panose="02000503000000020004" pitchFamily="2" charset="0"/>
                <a:sym typeface="Wingdings" panose="05000000000000000000" pitchFamily="2" charset="2"/>
              </a:rPr>
              <a:t>to reduce yearly costs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nter" panose="02000503000000020004" pitchFamily="2" charset="0"/>
                <a:ea typeface="Inter" panose="02000503000000020004" pitchFamily="2" charset="0"/>
                <a:cs typeface="+mn-cs"/>
              </a:rPr>
              <a:t>for import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Inter" panose="02000503000000020004" pitchFamily="2" charset="0"/>
                <a:ea typeface="Inter" panose="02000503000000020004" pitchFamily="2" charset="0"/>
                <a:cs typeface="+mn-cs"/>
                <a:sym typeface="Wingdings" panose="05000000000000000000" pitchFamily="2" charset="2"/>
              </a:rPr>
              <a:t> feed-in tariffs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Inter" panose="02000503000000020004" pitchFamily="2" charset="0"/>
              <a:ea typeface="Inter" panose="02000503000000020004" pitchFamily="2" charset="0"/>
              <a:cs typeface="+mn-cs"/>
            </a:endParaRPr>
          </a:p>
          <a:p>
            <a:pPr marL="6985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 panose="02000503000000020004" pitchFamily="2" charset="0"/>
              <a:ea typeface="Inter" panose="02000503000000020004" pitchFamily="2" charset="0"/>
              <a:cs typeface="+mn-cs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989886" y="4894660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de-DE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5381" y="5037534"/>
            <a:ext cx="254437" cy="254437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89886" y="5613916"/>
            <a:ext cx="7164229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endParaRPr lang="en-US" sz="1450" dirty="0"/>
          </a:p>
        </p:txBody>
      </p:sp>
      <p:sp>
        <p:nvSpPr>
          <p:cNvPr id="16" name="Text 11"/>
          <p:cNvSpPr/>
          <p:nvPr/>
        </p:nvSpPr>
        <p:spPr>
          <a:xfrm>
            <a:off x="989886" y="5981581"/>
            <a:ext cx="7164229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endParaRPr lang="en-US" sz="1450" dirty="0"/>
          </a:p>
        </p:txBody>
      </p:sp>
      <p:sp>
        <p:nvSpPr>
          <p:cNvPr id="17" name="Text 12"/>
          <p:cNvSpPr/>
          <p:nvPr/>
        </p:nvSpPr>
        <p:spPr>
          <a:xfrm>
            <a:off x="989886" y="6349246"/>
            <a:ext cx="7164229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endParaRPr lang="en-US" sz="1450" dirty="0"/>
          </a:p>
        </p:txBody>
      </p:sp>
      <p:sp>
        <p:nvSpPr>
          <p:cNvPr id="18" name="Text 0">
            <a:extLst>
              <a:ext uri="{FF2B5EF4-FFF2-40B4-BE49-F238E27FC236}">
                <a16:creationId xmlns:a16="http://schemas.microsoft.com/office/drawing/2014/main" id="{EDBE83DA-2C83-8F2A-22DB-F98D486A3AD9}"/>
              </a:ext>
            </a:extLst>
          </p:cNvPr>
          <p:cNvSpPr/>
          <p:nvPr/>
        </p:nvSpPr>
        <p:spPr>
          <a:xfrm>
            <a:off x="793790" y="537832"/>
            <a:ext cx="7422356" cy="455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800"/>
              </a:lnSpc>
            </a:pPr>
            <a:r>
              <a:rPr lang="en-US" sz="3200" b="1" dirty="0">
                <a:solidFill>
                  <a:srgbClr val="000000"/>
                </a:solidFill>
                <a:latin typeface="Inter" panose="02000503000000020004" pitchFamily="2" charset="0"/>
                <a:ea typeface="Inter" panose="02000503000000020004" pitchFamily="2" charset="0"/>
                <a:cs typeface="Inter Bold" pitchFamily="34" charset="-120"/>
              </a:rPr>
              <a:t>Summary &amp; Recommendations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95978F-C510-9F19-FE07-95397E146F7A}"/>
              </a:ext>
            </a:extLst>
          </p:cNvPr>
          <p:cNvSpPr txBox="1"/>
          <p:nvPr/>
        </p:nvSpPr>
        <p:spPr>
          <a:xfrm>
            <a:off x="1555313" y="1668414"/>
            <a:ext cx="28587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>
                <a:latin typeface="Inter" panose="02000503000000020004" pitchFamily="2" charset="0"/>
                <a:ea typeface="Inter" panose="02000503000000020004" pitchFamily="2" charset="0"/>
              </a:rPr>
              <a:t>Main </a:t>
            </a:r>
            <a:r>
              <a:rPr lang="de-DE" sz="2800" b="1" dirty="0" err="1">
                <a:latin typeface="Inter" panose="02000503000000020004" pitchFamily="2" charset="0"/>
                <a:ea typeface="Inter" panose="02000503000000020004" pitchFamily="2" charset="0"/>
              </a:rPr>
              <a:t>findings</a:t>
            </a:r>
            <a:endParaRPr lang="de-DE" sz="28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FC0913-F53C-A9C1-C6D1-4FAFB2E80E0F}"/>
              </a:ext>
            </a:extLst>
          </p:cNvPr>
          <p:cNvSpPr txBox="1"/>
          <p:nvPr/>
        </p:nvSpPr>
        <p:spPr>
          <a:xfrm>
            <a:off x="1555433" y="4936682"/>
            <a:ext cx="54902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noProof="0" dirty="0">
                <a:latin typeface="Inter" panose="02000503000000020004" pitchFamily="2" charset="0"/>
                <a:ea typeface="Inter" panose="02000503000000020004" pitchFamily="2" charset="0"/>
              </a:rPr>
              <a:t>Recommendations to Jürgen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164273E-E4C5-555F-1901-D164AA7614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18</a:t>
            </a:fld>
            <a:endParaRPr lang="de-DE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5BF10-13E9-C465-B27D-7B0D5CF01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2"/>
          <p:cNvSpPr/>
          <p:nvPr/>
        </p:nvSpPr>
        <p:spPr>
          <a:xfrm>
            <a:off x="812647" y="2666873"/>
            <a:ext cx="763202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Interested in discussing data analytics, or career opportunities in BI?</a:t>
            </a:r>
            <a:endParaRPr lang="en-US" dirty="0"/>
          </a:p>
        </p:txBody>
      </p:sp>
      <p:sp>
        <p:nvSpPr>
          <p:cNvPr id="22" name="Text 3"/>
          <p:cNvSpPr/>
          <p:nvPr/>
        </p:nvSpPr>
        <p:spPr>
          <a:xfrm>
            <a:off x="812647" y="3183107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 with me on</a:t>
            </a:r>
            <a:endParaRPr lang="en-US" dirty="0"/>
          </a:p>
        </p:txBody>
      </p:sp>
      <p:pic>
        <p:nvPicPr>
          <p:cNvPr id="23" name="Image 0">
            <a:extLst>
              <a:ext uri="{FF2B5EF4-FFF2-40B4-BE49-F238E27FC236}">
                <a16:creationId xmlns:a16="http://schemas.microsoft.com/office/drawing/2014/main" id="{2FA18E56-C8EE-C39C-5946-DCF889CA22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6289" y="3816000"/>
            <a:ext cx="4312726" cy="376044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4225F66-6318-1217-3640-487C185586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7649" y="5513020"/>
            <a:ext cx="2070790" cy="2063421"/>
          </a:xfrm>
          <a:prstGeom prst="rect">
            <a:avLst/>
          </a:prstGeom>
        </p:spPr>
      </p:pic>
      <p:pic>
        <p:nvPicPr>
          <p:cNvPr id="25" name="Image 0" descr="preencoded.png">
            <a:extLst>
              <a:ext uri="{FF2B5EF4-FFF2-40B4-BE49-F238E27FC236}">
                <a16:creationId xmlns:a16="http://schemas.microsoft.com/office/drawing/2014/main" id="{2D23E292-DCEC-197D-3072-14F1639622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7131" y="0"/>
            <a:ext cx="5723269" cy="82296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AC089AE-232A-418C-8D89-D5DE46FB6634}"/>
              </a:ext>
            </a:extLst>
          </p:cNvPr>
          <p:cNvSpPr txBox="1"/>
          <p:nvPr/>
        </p:nvSpPr>
        <p:spPr>
          <a:xfrm>
            <a:off x="754971" y="365760"/>
            <a:ext cx="4144276" cy="17235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b="1" dirty="0" err="1"/>
              <a:t>Thank</a:t>
            </a:r>
            <a:r>
              <a:rPr lang="de-DE" sz="6600" b="1" dirty="0"/>
              <a:t> </a:t>
            </a:r>
            <a:r>
              <a:rPr lang="de-DE" sz="6600" b="1" dirty="0" err="1"/>
              <a:t>you</a:t>
            </a:r>
            <a:endParaRPr lang="de-DE" sz="6600" b="1" dirty="0"/>
          </a:p>
          <a:p>
            <a:r>
              <a:rPr lang="de-DE" sz="4000" b="1" dirty="0" err="1"/>
              <a:t>for</a:t>
            </a:r>
            <a:r>
              <a:rPr lang="de-DE" sz="4000" b="1" dirty="0"/>
              <a:t> </a:t>
            </a:r>
            <a:r>
              <a:rPr lang="de-DE" sz="4000" b="1" dirty="0" err="1"/>
              <a:t>your</a:t>
            </a:r>
            <a:r>
              <a:rPr lang="de-DE" sz="4000" b="1" dirty="0"/>
              <a:t> </a:t>
            </a:r>
            <a:r>
              <a:rPr lang="de-DE" sz="4000" b="1" dirty="0" err="1"/>
              <a:t>attention</a:t>
            </a:r>
            <a:r>
              <a:rPr lang="de-DE" sz="4000" b="1" dirty="0"/>
              <a:t>!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02170CD-906B-7254-C128-E038E91BC277}"/>
              </a:ext>
            </a:extLst>
          </p:cNvPr>
          <p:cNvSpPr txBox="1"/>
          <p:nvPr/>
        </p:nvSpPr>
        <p:spPr>
          <a:xfrm>
            <a:off x="3049635" y="3111044"/>
            <a:ext cx="28180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>
                <a:latin typeface="Inter" panose="02000503000000020004" pitchFamily="2" charset="0"/>
                <a:ea typeface="Inter" panose="02000503000000020004" pitchFamily="2" charset="0"/>
                <a:hlinkClick r:id="rId6"/>
              </a:rPr>
              <a:t>LinkedIn</a:t>
            </a:r>
            <a:endParaRPr lang="de-DE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30" name="Text 1">
            <a:extLst>
              <a:ext uri="{FF2B5EF4-FFF2-40B4-BE49-F238E27FC236}">
                <a16:creationId xmlns:a16="http://schemas.microsoft.com/office/drawing/2014/main" id="{A823F8E9-063D-DD3E-E855-A2611B2C517B}"/>
              </a:ext>
            </a:extLst>
          </p:cNvPr>
          <p:cNvSpPr/>
          <p:nvPr/>
        </p:nvSpPr>
        <p:spPr>
          <a:xfrm>
            <a:off x="5628556" y="5046940"/>
            <a:ext cx="2749034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Stephan Herbert</a:t>
            </a:r>
            <a:endParaRPr lang="en-US" sz="2450" dirty="0"/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D4F31BB3-7835-88DB-D107-06B6D17F69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3405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3839E-1BDF-F6AF-EB6B-1033162E9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FE2F418-FD02-504B-CEFD-85DBB5A0C64F}"/>
              </a:ext>
            </a:extLst>
          </p:cNvPr>
          <p:cNvSpPr/>
          <p:nvPr/>
        </p:nvSpPr>
        <p:spPr>
          <a:xfrm>
            <a:off x="793790" y="545783"/>
            <a:ext cx="5209937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Agenda</a:t>
            </a:r>
            <a:endParaRPr lang="en-US" sz="4100" dirty="0"/>
          </a:p>
        </p:txBody>
      </p:sp>
      <p:sp>
        <p:nvSpPr>
          <p:cNvPr id="8" name="Shape 1">
            <a:extLst>
              <a:ext uri="{FF2B5EF4-FFF2-40B4-BE49-F238E27FC236}">
                <a16:creationId xmlns:a16="http://schemas.microsoft.com/office/drawing/2014/main" id="{414BEB2F-4E3D-CCD1-78DF-C1EB1D8D8728}"/>
              </a:ext>
            </a:extLst>
          </p:cNvPr>
          <p:cNvSpPr/>
          <p:nvPr/>
        </p:nvSpPr>
        <p:spPr>
          <a:xfrm>
            <a:off x="1194001" y="2326065"/>
            <a:ext cx="6468335" cy="651272"/>
          </a:xfrm>
          <a:prstGeom prst="roundRect">
            <a:avLst>
              <a:gd name="adj" fmla="val 985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lvl="1"/>
            <a:r>
              <a:rPr lang="de-DE" sz="2800" dirty="0"/>
              <a:t>Project </a:t>
            </a:r>
            <a:r>
              <a:rPr lang="de-DE" sz="2800" dirty="0" err="1"/>
              <a:t>context</a:t>
            </a:r>
            <a:endParaRPr lang="de-DE" sz="2800" dirty="0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E33461F3-FFBF-D1DB-AAB2-A04B1406DBED}"/>
              </a:ext>
            </a:extLst>
          </p:cNvPr>
          <p:cNvSpPr/>
          <p:nvPr/>
        </p:nvSpPr>
        <p:spPr>
          <a:xfrm>
            <a:off x="1171141" y="2326065"/>
            <a:ext cx="45719" cy="651272"/>
          </a:xfrm>
          <a:prstGeom prst="roundRect">
            <a:avLst>
              <a:gd name="adj" fmla="val 83365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de-DE"/>
          </a:p>
        </p:txBody>
      </p:sp>
      <p:pic>
        <p:nvPicPr>
          <p:cNvPr id="12" name="Image 0" descr="preencoded.png">
            <a:extLst>
              <a:ext uri="{FF2B5EF4-FFF2-40B4-BE49-F238E27FC236}">
                <a16:creationId xmlns:a16="http://schemas.microsoft.com/office/drawing/2014/main" id="{0E5BDCC8-3F73-929D-3578-BEAF415EE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7131" y="0"/>
            <a:ext cx="5723269" cy="8229600"/>
          </a:xfrm>
          <a:prstGeom prst="rect">
            <a:avLst/>
          </a:prstGeom>
        </p:spPr>
      </p:pic>
      <p:sp>
        <p:nvSpPr>
          <p:cNvPr id="23" name="Shape 1">
            <a:extLst>
              <a:ext uri="{FF2B5EF4-FFF2-40B4-BE49-F238E27FC236}">
                <a16:creationId xmlns:a16="http://schemas.microsoft.com/office/drawing/2014/main" id="{4C394A83-7269-C5DD-DF79-88A4D5B2F4C3}"/>
              </a:ext>
            </a:extLst>
          </p:cNvPr>
          <p:cNvSpPr/>
          <p:nvPr/>
        </p:nvSpPr>
        <p:spPr>
          <a:xfrm>
            <a:off x="1194001" y="3201725"/>
            <a:ext cx="6468335" cy="651272"/>
          </a:xfrm>
          <a:prstGeom prst="roundRect">
            <a:avLst>
              <a:gd name="adj" fmla="val 985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lvl="1"/>
            <a:r>
              <a:rPr lang="de-DE" sz="2800" dirty="0" err="1"/>
              <a:t>Planning</a:t>
            </a:r>
            <a:r>
              <a:rPr lang="de-DE" sz="2800" dirty="0"/>
              <a:t> &amp; Technology Stack</a:t>
            </a:r>
          </a:p>
        </p:txBody>
      </p:sp>
      <p:sp>
        <p:nvSpPr>
          <p:cNvPr id="24" name="Shape 2">
            <a:extLst>
              <a:ext uri="{FF2B5EF4-FFF2-40B4-BE49-F238E27FC236}">
                <a16:creationId xmlns:a16="http://schemas.microsoft.com/office/drawing/2014/main" id="{75229B2B-1799-C006-7797-F824286B9A03}"/>
              </a:ext>
            </a:extLst>
          </p:cNvPr>
          <p:cNvSpPr/>
          <p:nvPr/>
        </p:nvSpPr>
        <p:spPr>
          <a:xfrm>
            <a:off x="1171141" y="3201725"/>
            <a:ext cx="45719" cy="651272"/>
          </a:xfrm>
          <a:prstGeom prst="roundRect">
            <a:avLst>
              <a:gd name="adj" fmla="val 83365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25" name="Shape 1">
            <a:extLst>
              <a:ext uri="{FF2B5EF4-FFF2-40B4-BE49-F238E27FC236}">
                <a16:creationId xmlns:a16="http://schemas.microsoft.com/office/drawing/2014/main" id="{2984B951-B859-6F37-DBFB-ADFB81DD78CF}"/>
              </a:ext>
            </a:extLst>
          </p:cNvPr>
          <p:cNvSpPr/>
          <p:nvPr/>
        </p:nvSpPr>
        <p:spPr>
          <a:xfrm>
            <a:off x="1194001" y="4077385"/>
            <a:ext cx="6468335" cy="651272"/>
          </a:xfrm>
          <a:prstGeom prst="roundRect">
            <a:avLst>
              <a:gd name="adj" fmla="val 985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lvl="1"/>
            <a:r>
              <a:rPr lang="de-DE" sz="2800" dirty="0"/>
              <a:t>Data Sources &amp; Energy Flow</a:t>
            </a:r>
          </a:p>
        </p:txBody>
      </p:sp>
      <p:sp>
        <p:nvSpPr>
          <p:cNvPr id="26" name="Shape 2">
            <a:extLst>
              <a:ext uri="{FF2B5EF4-FFF2-40B4-BE49-F238E27FC236}">
                <a16:creationId xmlns:a16="http://schemas.microsoft.com/office/drawing/2014/main" id="{14F41F41-D271-ACFE-5E99-E6C227B4D76A}"/>
              </a:ext>
            </a:extLst>
          </p:cNvPr>
          <p:cNvSpPr/>
          <p:nvPr/>
        </p:nvSpPr>
        <p:spPr>
          <a:xfrm>
            <a:off x="1171141" y="4077385"/>
            <a:ext cx="45719" cy="651272"/>
          </a:xfrm>
          <a:prstGeom prst="roundRect">
            <a:avLst>
              <a:gd name="adj" fmla="val 83365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27" name="Shape 1">
            <a:extLst>
              <a:ext uri="{FF2B5EF4-FFF2-40B4-BE49-F238E27FC236}">
                <a16:creationId xmlns:a16="http://schemas.microsoft.com/office/drawing/2014/main" id="{12C6CF23-CD81-473C-CF39-ABDB00955172}"/>
              </a:ext>
            </a:extLst>
          </p:cNvPr>
          <p:cNvSpPr/>
          <p:nvPr/>
        </p:nvSpPr>
        <p:spPr>
          <a:xfrm>
            <a:off x="1194001" y="4953045"/>
            <a:ext cx="6468335" cy="651272"/>
          </a:xfrm>
          <a:prstGeom prst="roundRect">
            <a:avLst>
              <a:gd name="adj" fmla="val 985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lvl="1"/>
            <a:r>
              <a:rPr lang="de-DE" sz="2800" dirty="0"/>
              <a:t>Research </a:t>
            </a:r>
            <a:r>
              <a:rPr lang="de-DE" sz="2800" dirty="0" err="1"/>
              <a:t>Hypotheses</a:t>
            </a:r>
            <a:endParaRPr lang="de-DE" sz="2800" dirty="0"/>
          </a:p>
        </p:txBody>
      </p:sp>
      <p:sp>
        <p:nvSpPr>
          <p:cNvPr id="28" name="Shape 2">
            <a:extLst>
              <a:ext uri="{FF2B5EF4-FFF2-40B4-BE49-F238E27FC236}">
                <a16:creationId xmlns:a16="http://schemas.microsoft.com/office/drawing/2014/main" id="{7EE9C1E2-CA9E-4349-144D-2F0F430C97C8}"/>
              </a:ext>
            </a:extLst>
          </p:cNvPr>
          <p:cNvSpPr/>
          <p:nvPr/>
        </p:nvSpPr>
        <p:spPr>
          <a:xfrm>
            <a:off x="1171141" y="4953045"/>
            <a:ext cx="45719" cy="651272"/>
          </a:xfrm>
          <a:prstGeom prst="roundRect">
            <a:avLst>
              <a:gd name="adj" fmla="val 83365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5719FCB6-AEA3-B173-0F68-EEB6B2491D54}"/>
              </a:ext>
            </a:extLst>
          </p:cNvPr>
          <p:cNvSpPr/>
          <p:nvPr/>
        </p:nvSpPr>
        <p:spPr>
          <a:xfrm>
            <a:off x="1194001" y="5828705"/>
            <a:ext cx="6468335" cy="651272"/>
          </a:xfrm>
          <a:prstGeom prst="roundRect">
            <a:avLst>
              <a:gd name="adj" fmla="val 985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lvl="1"/>
            <a:r>
              <a:rPr lang="de-DE" sz="2800" dirty="0" err="1"/>
              <a:t>Hypotheses</a:t>
            </a:r>
            <a:r>
              <a:rPr lang="de-DE" sz="2800" dirty="0"/>
              <a:t> check</a:t>
            </a:r>
          </a:p>
        </p:txBody>
      </p:sp>
      <p:sp>
        <p:nvSpPr>
          <p:cNvPr id="30" name="Shape 2">
            <a:extLst>
              <a:ext uri="{FF2B5EF4-FFF2-40B4-BE49-F238E27FC236}">
                <a16:creationId xmlns:a16="http://schemas.microsoft.com/office/drawing/2014/main" id="{A7AC9AFC-B875-BE27-D235-3A82B06A9AD9}"/>
              </a:ext>
            </a:extLst>
          </p:cNvPr>
          <p:cNvSpPr/>
          <p:nvPr/>
        </p:nvSpPr>
        <p:spPr>
          <a:xfrm>
            <a:off x="1171141" y="5828705"/>
            <a:ext cx="45719" cy="651272"/>
          </a:xfrm>
          <a:prstGeom prst="roundRect">
            <a:avLst>
              <a:gd name="adj" fmla="val 83365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31" name="Shape 1">
            <a:extLst>
              <a:ext uri="{FF2B5EF4-FFF2-40B4-BE49-F238E27FC236}">
                <a16:creationId xmlns:a16="http://schemas.microsoft.com/office/drawing/2014/main" id="{F3352A36-B082-46BB-7472-86D0BFAC8F71}"/>
              </a:ext>
            </a:extLst>
          </p:cNvPr>
          <p:cNvSpPr/>
          <p:nvPr/>
        </p:nvSpPr>
        <p:spPr>
          <a:xfrm>
            <a:off x="1194001" y="6704365"/>
            <a:ext cx="6468335" cy="651272"/>
          </a:xfrm>
          <a:prstGeom prst="roundRect">
            <a:avLst>
              <a:gd name="adj" fmla="val 985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lvl="1"/>
            <a:r>
              <a:rPr lang="de-DE" sz="2800" dirty="0"/>
              <a:t>Summary and </a:t>
            </a:r>
            <a:r>
              <a:rPr lang="de-DE" sz="2800" dirty="0" err="1"/>
              <a:t>recommendations</a:t>
            </a:r>
            <a:endParaRPr lang="de-DE" sz="2800" dirty="0"/>
          </a:p>
        </p:txBody>
      </p:sp>
      <p:sp>
        <p:nvSpPr>
          <p:cNvPr id="32" name="Shape 2">
            <a:extLst>
              <a:ext uri="{FF2B5EF4-FFF2-40B4-BE49-F238E27FC236}">
                <a16:creationId xmlns:a16="http://schemas.microsoft.com/office/drawing/2014/main" id="{2BDFA9FD-567F-DCE3-7BF2-118B2242B95A}"/>
              </a:ext>
            </a:extLst>
          </p:cNvPr>
          <p:cNvSpPr/>
          <p:nvPr/>
        </p:nvSpPr>
        <p:spPr>
          <a:xfrm>
            <a:off x="1171141" y="6704365"/>
            <a:ext cx="45719" cy="651272"/>
          </a:xfrm>
          <a:prstGeom prst="roundRect">
            <a:avLst>
              <a:gd name="adj" fmla="val 83365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33" name="Shape 1">
            <a:extLst>
              <a:ext uri="{FF2B5EF4-FFF2-40B4-BE49-F238E27FC236}">
                <a16:creationId xmlns:a16="http://schemas.microsoft.com/office/drawing/2014/main" id="{4C3EBBCD-7D26-0BAA-B318-2EADEFD0FF18}"/>
              </a:ext>
            </a:extLst>
          </p:cNvPr>
          <p:cNvSpPr/>
          <p:nvPr/>
        </p:nvSpPr>
        <p:spPr>
          <a:xfrm>
            <a:off x="1194001" y="1443938"/>
            <a:ext cx="6468335" cy="651272"/>
          </a:xfrm>
          <a:prstGeom prst="roundRect">
            <a:avLst>
              <a:gd name="adj" fmla="val 985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lvl="1"/>
            <a:r>
              <a:rPr lang="de-DE" sz="2800" dirty="0"/>
              <a:t>About </a:t>
            </a:r>
            <a:r>
              <a:rPr lang="de-DE" sz="2800" dirty="0" err="1"/>
              <a:t>me</a:t>
            </a:r>
            <a:endParaRPr lang="de-DE" sz="2800" dirty="0"/>
          </a:p>
        </p:txBody>
      </p:sp>
      <p:sp>
        <p:nvSpPr>
          <p:cNvPr id="34" name="Shape 2">
            <a:extLst>
              <a:ext uri="{FF2B5EF4-FFF2-40B4-BE49-F238E27FC236}">
                <a16:creationId xmlns:a16="http://schemas.microsoft.com/office/drawing/2014/main" id="{F7D1BE4D-94CC-550E-95E8-1C113F593C15}"/>
              </a:ext>
            </a:extLst>
          </p:cNvPr>
          <p:cNvSpPr/>
          <p:nvPr/>
        </p:nvSpPr>
        <p:spPr>
          <a:xfrm>
            <a:off x="1171141" y="1443938"/>
            <a:ext cx="45719" cy="651272"/>
          </a:xfrm>
          <a:prstGeom prst="roundRect">
            <a:avLst>
              <a:gd name="adj" fmla="val 83365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2DEA20F0-77E7-E734-9DFF-F7AD617D42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9304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2DF45F-E8CE-E81E-0525-EDE0E4FFCC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6925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9DAE34-E593-7D71-3A24-8E50B94FC3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21</a:t>
            </a:fld>
            <a:endParaRPr 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A3C771-7024-5780-F77F-AA5BED07473C}"/>
              </a:ext>
            </a:extLst>
          </p:cNvPr>
          <p:cNvSpPr txBox="1"/>
          <p:nvPr/>
        </p:nvSpPr>
        <p:spPr>
          <a:xfrm>
            <a:off x="1676400" y="2794000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Export </a:t>
            </a:r>
            <a:r>
              <a:rPr lang="de-DE" dirty="0">
                <a:sym typeface="Wingdings" panose="05000000000000000000" pitchFamily="2" charset="2"/>
              </a:rPr>
              <a:t>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6955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45783"/>
            <a:ext cx="5209937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About Me</a:t>
            </a:r>
            <a:endParaRPr lang="en-US" sz="4100" dirty="0"/>
          </a:p>
        </p:txBody>
      </p:sp>
      <p:pic>
        <p:nvPicPr>
          <p:cNvPr id="3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93790" y="1693069"/>
            <a:ext cx="4312726" cy="376044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12086" y="3251157"/>
            <a:ext cx="3820239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Professional Background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6212086" y="3782409"/>
            <a:ext cx="7632025" cy="1433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Master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degree in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Mechanical engineering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(TU Darmstadt)</a:t>
            </a:r>
          </a:p>
          <a:p>
            <a:pPr marL="285750" indent="-285750" algn="l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7+ years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 experience in the automotive industry </a:t>
            </a:r>
            <a:b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(Continental in Frankfurt)</a:t>
            </a:r>
          </a:p>
          <a:p>
            <a:pPr marL="285750" indent="-285750" algn="l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Specializing in NVH / Acoustics with growing expertise in data analysis using KNIME and Power BI.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6212086" y="5748636"/>
            <a:ext cx="3125867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Career Goal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6212086" y="6270264"/>
            <a:ext cx="7632025" cy="10449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Transitioning into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Analyst / BI Analyst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roles to leverage analytical skills in data-driven decision making.</a:t>
            </a:r>
          </a:p>
          <a:p>
            <a:pPr marL="285750" indent="-285750" algn="l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Looking for jobs in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Frankfurt / Rhein-Main area</a:t>
            </a:r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328AD1-C5BB-FFE2-9396-ED1E0E4D9391}"/>
              </a:ext>
            </a:extLst>
          </p:cNvPr>
          <p:cNvSpPr txBox="1"/>
          <p:nvPr/>
        </p:nvSpPr>
        <p:spPr>
          <a:xfrm>
            <a:off x="1615402" y="7166273"/>
            <a:ext cx="28180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>
                <a:latin typeface="Inter" panose="02000503000000020004" pitchFamily="2" charset="0"/>
                <a:ea typeface="Inter" panose="02000503000000020004" pitchFamily="2" charset="0"/>
                <a:hlinkClick r:id="rId4"/>
              </a:rPr>
              <a:t>Link </a:t>
            </a:r>
            <a:r>
              <a:rPr lang="de-DE" sz="2400" b="1" dirty="0" err="1">
                <a:latin typeface="Inter" panose="02000503000000020004" pitchFamily="2" charset="0"/>
                <a:ea typeface="Inter" panose="02000503000000020004" pitchFamily="2" charset="0"/>
                <a:hlinkClick r:id="rId4"/>
              </a:rPr>
              <a:t>to</a:t>
            </a:r>
            <a:r>
              <a:rPr lang="de-DE" sz="2400" b="1" dirty="0">
                <a:latin typeface="Inter" panose="02000503000000020004" pitchFamily="2" charset="0"/>
                <a:ea typeface="Inter" panose="02000503000000020004" pitchFamily="2" charset="0"/>
                <a:hlinkClick r:id="rId4"/>
              </a:rPr>
              <a:t> LinkedIn</a:t>
            </a:r>
            <a:endParaRPr lang="de-DE" sz="24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1FD9F6-6272-C007-5BBD-3A8114CA00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4395" y="5753459"/>
            <a:ext cx="1376139" cy="1371242"/>
          </a:xfrm>
          <a:prstGeom prst="rect">
            <a:avLst/>
          </a:prstGeom>
        </p:spPr>
      </p:pic>
      <p:sp>
        <p:nvSpPr>
          <p:cNvPr id="12" name="Text 1">
            <a:extLst>
              <a:ext uri="{FF2B5EF4-FFF2-40B4-BE49-F238E27FC236}">
                <a16:creationId xmlns:a16="http://schemas.microsoft.com/office/drawing/2014/main" id="{92B25451-1B66-F10B-D7F3-C9301ECB058A}"/>
              </a:ext>
            </a:extLst>
          </p:cNvPr>
          <p:cNvSpPr/>
          <p:nvPr/>
        </p:nvSpPr>
        <p:spPr>
          <a:xfrm>
            <a:off x="6212087" y="1690630"/>
            <a:ext cx="2749034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Stephan Herbert</a:t>
            </a:r>
            <a:endParaRPr lang="en-US" sz="2450" dirty="0"/>
          </a:p>
        </p:txBody>
      </p:sp>
      <p:sp>
        <p:nvSpPr>
          <p:cNvPr id="13" name="Text 2">
            <a:extLst>
              <a:ext uri="{FF2B5EF4-FFF2-40B4-BE49-F238E27FC236}">
                <a16:creationId xmlns:a16="http://schemas.microsoft.com/office/drawing/2014/main" id="{C3564002-DD23-7442-B473-A5322AF9B845}"/>
              </a:ext>
            </a:extLst>
          </p:cNvPr>
          <p:cNvSpPr/>
          <p:nvPr/>
        </p:nvSpPr>
        <p:spPr>
          <a:xfrm>
            <a:off x="6216312" y="2160759"/>
            <a:ext cx="7632025" cy="719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37 years old</a:t>
            </a:r>
          </a:p>
          <a:p>
            <a:pPr marL="285750" indent="-285750" algn="l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Frankfurt am Main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9F13680-C7A2-A806-3FC1-F05709F6AA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3</a:t>
            </a:fld>
            <a:endParaRPr lang="de-D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AAAF3-81D0-A033-3370-59CBCEDF16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747630A-AD98-BB28-DDCE-73FDAED0B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6D0BE4C9-9248-1301-0BC9-78B06E79B15A}"/>
              </a:ext>
            </a:extLst>
          </p:cNvPr>
          <p:cNvSpPr/>
          <p:nvPr/>
        </p:nvSpPr>
        <p:spPr>
          <a:xfrm>
            <a:off x="630144" y="545783"/>
            <a:ext cx="5209937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endParaRPr lang="en-US" sz="360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330B0759-ACA3-77AA-E9D4-39C626CE580E}"/>
              </a:ext>
            </a:extLst>
          </p:cNvPr>
          <p:cNvSpPr/>
          <p:nvPr/>
        </p:nvSpPr>
        <p:spPr>
          <a:xfrm>
            <a:off x="793790" y="1494710"/>
            <a:ext cx="7994610" cy="1905195"/>
          </a:xfrm>
          <a:prstGeom prst="roundRect">
            <a:avLst>
              <a:gd name="adj" fmla="val 460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018182F6-2C58-4241-6C99-91909B1299AA}"/>
              </a:ext>
            </a:extLst>
          </p:cNvPr>
          <p:cNvSpPr/>
          <p:nvPr/>
        </p:nvSpPr>
        <p:spPr>
          <a:xfrm>
            <a:off x="999768" y="1700689"/>
            <a:ext cx="5350386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Topic</a:t>
            </a:r>
            <a:endParaRPr lang="en-US" sz="20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6F080C6D-6E34-DD04-D7C3-F393BE093F84}"/>
              </a:ext>
            </a:extLst>
          </p:cNvPr>
          <p:cNvSpPr/>
          <p:nvPr/>
        </p:nvSpPr>
        <p:spPr>
          <a:xfrm>
            <a:off x="999767" y="2145387"/>
            <a:ext cx="7672930" cy="1254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Private smart home data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provided by a friend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  <a:sym typeface="Wingdings" panose="05000000000000000000" pitchFamily="2" charset="2"/>
              </a:rPr>
              <a:t>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Real-world data </a:t>
            </a:r>
          </a:p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set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electricity / heating + weather data (03/24 – 09/25)</a:t>
            </a:r>
          </a:p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Goal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: visualize main insights + give recommendations to stakeholder</a:t>
            </a:r>
            <a:endParaRPr lang="en-US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15AF11A2-CF4A-8546-AB5B-F190885C2E32}"/>
              </a:ext>
            </a:extLst>
          </p:cNvPr>
          <p:cNvSpPr/>
          <p:nvPr/>
        </p:nvSpPr>
        <p:spPr>
          <a:xfrm>
            <a:off x="793790" y="3935787"/>
            <a:ext cx="7994610" cy="1608076"/>
          </a:xfrm>
          <a:prstGeom prst="roundRect">
            <a:avLst>
              <a:gd name="adj" fmla="val 460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ADF4D8CF-C116-3672-1912-8C86BECDE683}"/>
              </a:ext>
            </a:extLst>
          </p:cNvPr>
          <p:cNvSpPr/>
          <p:nvPr/>
        </p:nvSpPr>
        <p:spPr>
          <a:xfrm>
            <a:off x="999768" y="4141764"/>
            <a:ext cx="5350386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Stakeholder - Jürgen</a:t>
            </a:r>
            <a:endParaRPr lang="en-US" sz="20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0A0A19A0-E914-B8BA-CD3B-92965C350295}"/>
              </a:ext>
            </a:extLst>
          </p:cNvPr>
          <p:cNvSpPr/>
          <p:nvPr/>
        </p:nvSpPr>
        <p:spPr>
          <a:xfrm>
            <a:off x="999768" y="4586462"/>
            <a:ext cx="6710298" cy="882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Retired engineer and tech enthusiast </a:t>
            </a:r>
          </a:p>
          <a:p>
            <a:pPr marL="285750" indent="-285750" algn="l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Continuously optimizing his smart home system</a:t>
            </a:r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58607984-5440-C911-447D-A55CC2291E6C}"/>
              </a:ext>
            </a:extLst>
          </p:cNvPr>
          <p:cNvSpPr/>
          <p:nvPr/>
        </p:nvSpPr>
        <p:spPr>
          <a:xfrm>
            <a:off x="793790" y="6022563"/>
            <a:ext cx="7994610" cy="1799714"/>
          </a:xfrm>
          <a:prstGeom prst="roundRect">
            <a:avLst>
              <a:gd name="adj" fmla="val 558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3521DEEF-AB7D-F452-EAA1-275B09AB6D6E}"/>
              </a:ext>
            </a:extLst>
          </p:cNvPr>
          <p:cNvSpPr/>
          <p:nvPr/>
        </p:nvSpPr>
        <p:spPr>
          <a:xfrm>
            <a:off x="999768" y="6228541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Motivation</a:t>
            </a:r>
            <a:endParaRPr lang="en-US" sz="205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B2A84205-9329-BC12-6530-6071A5DC38AC}"/>
              </a:ext>
            </a:extLst>
          </p:cNvPr>
          <p:cNvSpPr/>
          <p:nvPr/>
        </p:nvSpPr>
        <p:spPr>
          <a:xfrm>
            <a:off x="999768" y="6673239"/>
            <a:ext cx="7144464" cy="927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 Jürgen understand:</a:t>
            </a:r>
          </a:p>
          <a:p>
            <a:pPr marL="285750" indent="-285750" algn="l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metrics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and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influence factors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 his (smart) home</a:t>
            </a:r>
          </a:p>
          <a:p>
            <a:pPr marL="285750" indent="-285750" algn="l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Optimize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his system for better financial returns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9CEDAD-34D0-C8D1-8BEF-B7B6CA13E643}"/>
              </a:ext>
            </a:extLst>
          </p:cNvPr>
          <p:cNvSpPr txBox="1"/>
          <p:nvPr/>
        </p:nvSpPr>
        <p:spPr>
          <a:xfrm>
            <a:off x="6981944" y="3399905"/>
            <a:ext cx="16907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PV = Photovoltaic</a:t>
            </a:r>
            <a:endParaRPr lang="de-DE" sz="1400" dirty="0"/>
          </a:p>
        </p:txBody>
      </p:sp>
      <p:sp>
        <p:nvSpPr>
          <p:cNvPr id="15" name="Text 0">
            <a:extLst>
              <a:ext uri="{FF2B5EF4-FFF2-40B4-BE49-F238E27FC236}">
                <a16:creationId xmlns:a16="http://schemas.microsoft.com/office/drawing/2014/main" id="{B3FED020-A526-ADE1-7991-E9515E71A5F8}"/>
              </a:ext>
            </a:extLst>
          </p:cNvPr>
          <p:cNvSpPr/>
          <p:nvPr/>
        </p:nvSpPr>
        <p:spPr>
          <a:xfrm>
            <a:off x="793790" y="545783"/>
            <a:ext cx="4172783" cy="488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Context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22842861-3C5E-E6AC-2E32-1FA3A9D818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1698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45783"/>
            <a:ext cx="4172783" cy="488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800"/>
              </a:lnSpc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Planning &amp; Technology Stack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93790" y="1406247"/>
            <a:ext cx="2344460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Planning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93789" y="1848088"/>
            <a:ext cx="7196803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JIRA Kanban board for task tracking and workflow organization.</a:t>
            </a:r>
            <a:endParaRPr lang="en-US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rcRect b="9781"/>
          <a:stretch>
            <a:fillRect/>
          </a:stretch>
        </p:blipFill>
        <p:spPr>
          <a:xfrm>
            <a:off x="793789" y="2337698"/>
            <a:ext cx="7196804" cy="542623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432940" y="1406247"/>
            <a:ext cx="2344460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Technology Stack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9837706" y="2095232"/>
            <a:ext cx="1953697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Python</a:t>
            </a:r>
            <a:endParaRPr lang="en-US" dirty="0"/>
          </a:p>
        </p:txBody>
      </p:sp>
      <p:sp>
        <p:nvSpPr>
          <p:cNvPr id="10" name="Text 5"/>
          <p:cNvSpPr/>
          <p:nvPr/>
        </p:nvSpPr>
        <p:spPr>
          <a:xfrm>
            <a:off x="9778035" y="4135956"/>
            <a:ext cx="1360641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 BI</a:t>
            </a:r>
            <a:endParaRPr lang="en-US" dirty="0"/>
          </a:p>
        </p:txBody>
      </p:sp>
      <p:sp>
        <p:nvSpPr>
          <p:cNvPr id="12" name="Text 6"/>
          <p:cNvSpPr/>
          <p:nvPr/>
        </p:nvSpPr>
        <p:spPr>
          <a:xfrm>
            <a:off x="12508182" y="4135956"/>
            <a:ext cx="1124371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Streamlit</a:t>
            </a:r>
            <a:endParaRPr lang="en-US" dirty="0"/>
          </a:p>
        </p:txBody>
      </p:sp>
      <p:pic>
        <p:nvPicPr>
          <p:cNvPr id="16" name="Picture 15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A5AB2390-4C69-B37C-C9F2-B81EC1A759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0183" y="2493674"/>
            <a:ext cx="1124371" cy="1124371"/>
          </a:xfrm>
          <a:prstGeom prst="rect">
            <a:avLst/>
          </a:prstGeom>
        </p:spPr>
      </p:pic>
      <p:pic>
        <p:nvPicPr>
          <p:cNvPr id="18" name="Picture 17" descr="A yellow rectangular shapes with a white background&#10;&#10;AI-generated content may be incorrect.">
            <a:extLst>
              <a:ext uri="{FF2B5EF4-FFF2-40B4-BE49-F238E27FC236}">
                <a16:creationId xmlns:a16="http://schemas.microsoft.com/office/drawing/2014/main" id="{937F7185-C161-DFA0-3BF7-E58A96EA15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8035" y="4534676"/>
            <a:ext cx="893558" cy="89355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68F4F86-4682-0AB6-6BD1-81F2938C3C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13379" y="6389854"/>
            <a:ext cx="1510054" cy="792779"/>
          </a:xfrm>
          <a:prstGeom prst="rect">
            <a:avLst/>
          </a:prstGeom>
        </p:spPr>
      </p:pic>
      <p:sp>
        <p:nvSpPr>
          <p:cNvPr id="21" name="Text 4">
            <a:extLst>
              <a:ext uri="{FF2B5EF4-FFF2-40B4-BE49-F238E27FC236}">
                <a16:creationId xmlns:a16="http://schemas.microsoft.com/office/drawing/2014/main" id="{C669E16E-C2D5-8920-139B-B04357BC379A}"/>
              </a:ext>
            </a:extLst>
          </p:cNvPr>
          <p:cNvSpPr/>
          <p:nvPr/>
        </p:nvSpPr>
        <p:spPr>
          <a:xfrm>
            <a:off x="12566633" y="2095232"/>
            <a:ext cx="648137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Jira</a:t>
            </a:r>
            <a:endParaRPr lang="en-US" dirty="0"/>
          </a:p>
        </p:txBody>
      </p:sp>
      <p:pic>
        <p:nvPicPr>
          <p:cNvPr id="23" name="Picture 22" descr="A logo with blue arrows&#10;&#10;AI-generated content may be incorrect.">
            <a:extLst>
              <a:ext uri="{FF2B5EF4-FFF2-40B4-BE49-F238E27FC236}">
                <a16:creationId xmlns:a16="http://schemas.microsoft.com/office/drawing/2014/main" id="{C1A3151C-1853-EFF0-4F70-EF0858DD56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33529" y1="45857" x2="33971" y2="50000"/>
                        <a14:foregroundMark x1="39118" y1="37000" x2="39191" y2="42571"/>
                        <a14:foregroundMark x1="50809" y1="61429" x2="51029" y2="63571"/>
                        <a14:foregroundMark x1="51765" y1="40429" x2="52279" y2="45714"/>
                        <a14:foregroundMark x1="56765" y1="50000" x2="56618" y2="54429"/>
                        <a14:foregroundMark x1="56397" y1="36571" x2="56838" y2="36714"/>
                        <a14:foregroundMark x1="61691" y1="52714" x2="61691" y2="55143"/>
                        <a14:foregroundMark x1="69265" y1="55143" x2="69265" y2="582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866216" y="2340617"/>
            <a:ext cx="2051011" cy="1055667"/>
          </a:xfrm>
          <a:prstGeom prst="rect">
            <a:avLst/>
          </a:prstGeom>
        </p:spPr>
      </p:pic>
      <p:sp>
        <p:nvSpPr>
          <p:cNvPr id="25" name="Text 5">
            <a:extLst>
              <a:ext uri="{FF2B5EF4-FFF2-40B4-BE49-F238E27FC236}">
                <a16:creationId xmlns:a16="http://schemas.microsoft.com/office/drawing/2014/main" id="{485598E5-72EA-FC21-E8E4-CE90430803D3}"/>
              </a:ext>
            </a:extLst>
          </p:cNvPr>
          <p:cNvSpPr/>
          <p:nvPr/>
        </p:nvSpPr>
        <p:spPr>
          <a:xfrm>
            <a:off x="9814366" y="6044121"/>
            <a:ext cx="951732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Gamma AI</a:t>
            </a:r>
            <a:endParaRPr lang="en-US" dirty="0"/>
          </a:p>
        </p:txBody>
      </p:sp>
      <p:pic>
        <p:nvPicPr>
          <p:cNvPr id="27" name="Picture 26" descr="A red paper boat with triangle shapes&#10;&#10;AI-generated content may be incorrect.">
            <a:extLst>
              <a:ext uri="{FF2B5EF4-FFF2-40B4-BE49-F238E27FC236}">
                <a16:creationId xmlns:a16="http://schemas.microsoft.com/office/drawing/2014/main" id="{D062BA7A-FD9C-29BF-E6D6-930CA6336A0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778" b="89778" l="4889" r="92889">
                        <a14:foregroundMark x1="8000" y1="38222" x2="14222" y2="42667"/>
                        <a14:foregroundMark x1="85778" y1="44444" x2="73333" y2="55111"/>
                        <a14:foregroundMark x1="92889" y1="35556" x2="90667" y2="37778"/>
                        <a14:foregroundMark x1="4889" y1="33778" x2="5778" y2="33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08182" y="4380153"/>
            <a:ext cx="1026817" cy="102681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547D7BA-C9BF-886E-44FC-7B18C5631DE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7318" y="2513171"/>
            <a:ext cx="5473699" cy="33037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B9A75ED-A9F9-4FE1-180E-2097C98DD3C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60104" y="3355422"/>
            <a:ext cx="5293661" cy="330376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3" name="Picture 32" descr="A logo with a letter p&#10;&#10;AI-generated content may be incorrect.">
            <a:extLst>
              <a:ext uri="{FF2B5EF4-FFF2-40B4-BE49-F238E27FC236}">
                <a16:creationId xmlns:a16="http://schemas.microsoft.com/office/drawing/2014/main" id="{D3A8D457-44A2-CF4D-8710-11145089DB6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566633" y="6389854"/>
            <a:ext cx="782742" cy="758711"/>
          </a:xfrm>
          <a:prstGeom prst="rect">
            <a:avLst/>
          </a:prstGeom>
        </p:spPr>
      </p:pic>
      <p:sp>
        <p:nvSpPr>
          <p:cNvPr id="34" name="Text 6">
            <a:extLst>
              <a:ext uri="{FF2B5EF4-FFF2-40B4-BE49-F238E27FC236}">
                <a16:creationId xmlns:a16="http://schemas.microsoft.com/office/drawing/2014/main" id="{525066E6-09D1-2FBE-3D41-4C7F61EF7DF7}"/>
              </a:ext>
            </a:extLst>
          </p:cNvPr>
          <p:cNvSpPr/>
          <p:nvPr/>
        </p:nvSpPr>
        <p:spPr>
          <a:xfrm>
            <a:off x="12328515" y="6044120"/>
            <a:ext cx="1124371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PowerPoint</a:t>
            </a:r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1B2869E1-9D00-3D6A-EBD6-FA84164D59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5</a:t>
            </a:fld>
            <a:endParaRPr lang="de-D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9503" y="542687"/>
            <a:ext cx="5652135" cy="518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Sources  &amp; workflow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89503" y="1455420"/>
            <a:ext cx="2486858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Sources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89504" y="1924168"/>
            <a:ext cx="5839896" cy="855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Energy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data from PV system and consumption </a:t>
            </a:r>
          </a:p>
          <a:p>
            <a:pPr marL="800100" lvl="1" indent="-342900">
              <a:lnSpc>
                <a:spcPts val="1950"/>
              </a:lnSpc>
              <a:buSzPct val="100000"/>
              <a:buFontTx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 CSV’s (one per sensor)</a:t>
            </a:r>
          </a:p>
          <a:p>
            <a:pPr marL="800100" lvl="1" indent="-342900">
              <a:lnSpc>
                <a:spcPts val="19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1.5 years – every 10 min 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 </a:t>
            </a:r>
            <a:r>
              <a:rPr lang="en-US" u="sng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Daily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 aggregations</a:t>
            </a:r>
            <a:endParaRPr lang="en-US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800100" lvl="1" indent="-342900">
              <a:lnSpc>
                <a:spcPts val="195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89504" y="6882943"/>
            <a:ext cx="5661303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Financial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data from Jürgen's records</a:t>
            </a:r>
          </a:p>
        </p:txBody>
      </p:sp>
      <p:sp>
        <p:nvSpPr>
          <p:cNvPr id="6" name="Text 4"/>
          <p:cNvSpPr/>
          <p:nvPr/>
        </p:nvSpPr>
        <p:spPr>
          <a:xfrm>
            <a:off x="789504" y="4840288"/>
            <a:ext cx="5661303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Weather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data via OpenMeteo API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0D687E1-D95B-8A43-6128-FEF0AE562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947" y="2975067"/>
            <a:ext cx="1059866" cy="105986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5D60AE6-0CCA-D54C-47B0-01DD7678A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5347" y="3127467"/>
            <a:ext cx="1059866" cy="105986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C6AD79F-296A-1E49-83CE-9EFD4B803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747" y="3279867"/>
            <a:ext cx="1059866" cy="105986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9" name="Picture 18" descr="A logo of a weather forecast&#10;&#10;AI-generated content may be incorrect.">
            <a:extLst>
              <a:ext uri="{FF2B5EF4-FFF2-40B4-BE49-F238E27FC236}">
                <a16:creationId xmlns:a16="http://schemas.microsoft.com/office/drawing/2014/main" id="{0B319A0B-44D5-EA6C-DEFE-8ACFF4DCA8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2851" y="5246941"/>
            <a:ext cx="1274762" cy="1274762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50" name="Picture 2" descr="Euro Sign Gold Symbol isolated on transparent background 46823870 PNG">
            <a:extLst>
              <a:ext uri="{FF2B5EF4-FFF2-40B4-BE49-F238E27FC236}">
                <a16:creationId xmlns:a16="http://schemas.microsoft.com/office/drawing/2014/main" id="{A3B09947-7746-2884-E1DC-90C224D56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187" y="7171467"/>
            <a:ext cx="749626" cy="74962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3" name="Picture 2072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F94C44B1-D968-B1CC-112A-356ED05E9E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80911" y="4056210"/>
            <a:ext cx="1364616" cy="1364616"/>
          </a:xfrm>
          <a:prstGeom prst="rect">
            <a:avLst/>
          </a:prstGeom>
        </p:spPr>
      </p:pic>
      <p:cxnSp>
        <p:nvCxnSpPr>
          <p:cNvPr id="2076" name="Connector: Elbow 2075">
            <a:extLst>
              <a:ext uri="{FF2B5EF4-FFF2-40B4-BE49-F238E27FC236}">
                <a16:creationId xmlns:a16="http://schemas.microsoft.com/office/drawing/2014/main" id="{9B961AB1-10AF-7B09-03E1-1E35D0A70D09}"/>
              </a:ext>
            </a:extLst>
          </p:cNvPr>
          <p:cNvCxnSpPr>
            <a:cxnSpLocks/>
          </p:cNvCxnSpPr>
          <p:nvPr/>
        </p:nvCxnSpPr>
        <p:spPr>
          <a:xfrm>
            <a:off x="4018691" y="3362662"/>
            <a:ext cx="3443071" cy="665395"/>
          </a:xfrm>
          <a:prstGeom prst="bentConnector3">
            <a:avLst>
              <a:gd name="adj1" fmla="val 100165"/>
            </a:avLst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83" name="Connector: Elbow 2082">
            <a:extLst>
              <a:ext uri="{FF2B5EF4-FFF2-40B4-BE49-F238E27FC236}">
                <a16:creationId xmlns:a16="http://schemas.microsoft.com/office/drawing/2014/main" id="{1D8F8CDE-3B45-73A9-0AEB-4F08B67D1986}"/>
              </a:ext>
            </a:extLst>
          </p:cNvPr>
          <p:cNvCxnSpPr>
            <a:cxnSpLocks/>
          </p:cNvCxnSpPr>
          <p:nvPr/>
        </p:nvCxnSpPr>
        <p:spPr>
          <a:xfrm flipV="1">
            <a:off x="4018691" y="5585677"/>
            <a:ext cx="3494025" cy="450099"/>
          </a:xfrm>
          <a:prstGeom prst="bentConnector3">
            <a:avLst>
              <a:gd name="adj1" fmla="val 99918"/>
            </a:avLst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87" name="Rechteck: abgerundete Ecken 15">
            <a:extLst>
              <a:ext uri="{FF2B5EF4-FFF2-40B4-BE49-F238E27FC236}">
                <a16:creationId xmlns:a16="http://schemas.microsoft.com/office/drawing/2014/main" id="{0237A9E3-3E19-F142-9466-14E096D84B61}"/>
              </a:ext>
            </a:extLst>
          </p:cNvPr>
          <p:cNvSpPr/>
          <p:nvPr/>
        </p:nvSpPr>
        <p:spPr>
          <a:xfrm>
            <a:off x="5610038" y="3173125"/>
            <a:ext cx="1260000" cy="46962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347788">
              <a:tabLst>
                <a:tab pos="1438275" algn="l"/>
                <a:tab pos="2060575" algn="l"/>
              </a:tabLst>
            </a:pPr>
            <a:r>
              <a:rPr lang="en-US" sz="14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Aggregation</a:t>
            </a:r>
          </a:p>
          <a:p>
            <a:pPr algn="ctr" defTabSz="1347788">
              <a:tabLst>
                <a:tab pos="1438275" algn="l"/>
                <a:tab pos="2060575" algn="l"/>
              </a:tabLst>
            </a:pPr>
            <a:r>
              <a:rPr lang="en-US" sz="14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per day</a:t>
            </a:r>
          </a:p>
        </p:txBody>
      </p:sp>
      <p:sp>
        <p:nvSpPr>
          <p:cNvPr id="2088" name="Rechteck: abgerundete Ecken 15">
            <a:extLst>
              <a:ext uri="{FF2B5EF4-FFF2-40B4-BE49-F238E27FC236}">
                <a16:creationId xmlns:a16="http://schemas.microsoft.com/office/drawing/2014/main" id="{5662363B-76B2-BBDB-C51E-C6AB4EC659E7}"/>
              </a:ext>
            </a:extLst>
          </p:cNvPr>
          <p:cNvSpPr/>
          <p:nvPr/>
        </p:nvSpPr>
        <p:spPr>
          <a:xfrm>
            <a:off x="5610038" y="5843310"/>
            <a:ext cx="1260000" cy="46962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347788">
              <a:tabLst>
                <a:tab pos="1438275" algn="l"/>
                <a:tab pos="2060575" algn="l"/>
              </a:tabLst>
            </a:pPr>
            <a:r>
              <a:rPr lang="en-US" sz="14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API</a:t>
            </a:r>
          </a:p>
          <a:p>
            <a:pPr algn="ctr" defTabSz="1347788">
              <a:tabLst>
                <a:tab pos="1438275" algn="l"/>
                <a:tab pos="2060575" algn="l"/>
              </a:tabLst>
            </a:pPr>
            <a:r>
              <a:rPr lang="en-US" sz="14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per day</a:t>
            </a:r>
          </a:p>
        </p:txBody>
      </p:sp>
      <p:sp>
        <p:nvSpPr>
          <p:cNvPr id="2089" name="Slide Number Placeholder 2088">
            <a:extLst>
              <a:ext uri="{FF2B5EF4-FFF2-40B4-BE49-F238E27FC236}">
                <a16:creationId xmlns:a16="http://schemas.microsoft.com/office/drawing/2014/main" id="{FCD9EB7C-9852-7B9F-3B80-E81F7A5E10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6</a:t>
            </a:fld>
            <a:endParaRPr lang="de-DE"/>
          </a:p>
        </p:txBody>
      </p:sp>
      <p:sp>
        <p:nvSpPr>
          <p:cNvPr id="2092" name="Rechteck: abgerundete Ecken 15">
            <a:extLst>
              <a:ext uri="{FF2B5EF4-FFF2-40B4-BE49-F238E27FC236}">
                <a16:creationId xmlns:a16="http://schemas.microsoft.com/office/drawing/2014/main" id="{B1F01D1C-FCC7-4611-DEAE-FC800C818A6E}"/>
              </a:ext>
            </a:extLst>
          </p:cNvPr>
          <p:cNvSpPr/>
          <p:nvPr/>
        </p:nvSpPr>
        <p:spPr>
          <a:xfrm>
            <a:off x="7942230" y="4243220"/>
            <a:ext cx="1260000" cy="72333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347788">
              <a:tabLst>
                <a:tab pos="1438275" algn="l"/>
                <a:tab pos="2060575" algn="l"/>
              </a:tabLs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+ additional features</a:t>
            </a:r>
          </a:p>
          <a:p>
            <a:pPr algn="ctr" defTabSz="1347788">
              <a:tabLst>
                <a:tab pos="1438275" algn="l"/>
                <a:tab pos="2060575" algn="l"/>
              </a:tabLst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+ correlations</a:t>
            </a:r>
            <a:endParaRPr lang="en-US" sz="1400" noProof="0" dirty="0">
              <a:solidFill>
                <a:schemeClr val="tx1">
                  <a:lumMod val="75000"/>
                  <a:lumOff val="2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Arial" panose="020B0604020202020204" pitchFamily="34" charset="0"/>
            </a:endParaRPr>
          </a:p>
        </p:txBody>
      </p:sp>
      <p:cxnSp>
        <p:nvCxnSpPr>
          <p:cNvPr id="2100" name="Connector: Elbow 2099">
            <a:extLst>
              <a:ext uri="{FF2B5EF4-FFF2-40B4-BE49-F238E27FC236}">
                <a16:creationId xmlns:a16="http://schemas.microsoft.com/office/drawing/2014/main" id="{0396553F-EF6A-ACE0-DF85-158A36BB3592}"/>
              </a:ext>
            </a:extLst>
          </p:cNvPr>
          <p:cNvCxnSpPr>
            <a:cxnSpLocks/>
          </p:cNvCxnSpPr>
          <p:nvPr/>
        </p:nvCxnSpPr>
        <p:spPr>
          <a:xfrm flipV="1">
            <a:off x="4018691" y="5586706"/>
            <a:ext cx="3779109" cy="1869993"/>
          </a:xfrm>
          <a:prstGeom prst="bentConnector3">
            <a:avLst>
              <a:gd name="adj1" fmla="val 100185"/>
            </a:avLst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06" name="Straight Arrow Connector 2105">
            <a:extLst>
              <a:ext uri="{FF2B5EF4-FFF2-40B4-BE49-F238E27FC236}">
                <a16:creationId xmlns:a16="http://schemas.microsoft.com/office/drawing/2014/main" id="{41111AC3-59DA-5F1A-EF3C-C1E58E38E8AD}"/>
              </a:ext>
            </a:extLst>
          </p:cNvPr>
          <p:cNvCxnSpPr>
            <a:cxnSpLocks/>
          </p:cNvCxnSpPr>
          <p:nvPr/>
        </p:nvCxnSpPr>
        <p:spPr>
          <a:xfrm flipV="1">
            <a:off x="9398000" y="3279867"/>
            <a:ext cx="1440000" cy="10800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07" name="Text 5">
            <a:extLst>
              <a:ext uri="{FF2B5EF4-FFF2-40B4-BE49-F238E27FC236}">
                <a16:creationId xmlns:a16="http://schemas.microsoft.com/office/drawing/2014/main" id="{D6485F74-D4B4-1F73-6EF2-3525AD324FB7}"/>
              </a:ext>
            </a:extLst>
          </p:cNvPr>
          <p:cNvSpPr/>
          <p:nvPr/>
        </p:nvSpPr>
        <p:spPr>
          <a:xfrm>
            <a:off x="11275117" y="2350474"/>
            <a:ext cx="1360641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 BI</a:t>
            </a:r>
            <a:endParaRPr lang="en-US" dirty="0"/>
          </a:p>
        </p:txBody>
      </p:sp>
      <p:sp>
        <p:nvSpPr>
          <p:cNvPr id="2108" name="Text 6">
            <a:extLst>
              <a:ext uri="{FF2B5EF4-FFF2-40B4-BE49-F238E27FC236}">
                <a16:creationId xmlns:a16="http://schemas.microsoft.com/office/drawing/2014/main" id="{5A24C39F-806B-9031-D869-591C3D7D5399}"/>
              </a:ext>
            </a:extLst>
          </p:cNvPr>
          <p:cNvSpPr/>
          <p:nvPr/>
        </p:nvSpPr>
        <p:spPr>
          <a:xfrm>
            <a:off x="11177563" y="5278170"/>
            <a:ext cx="1124371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Streamlit</a:t>
            </a:r>
            <a:endParaRPr lang="en-US" dirty="0"/>
          </a:p>
        </p:txBody>
      </p:sp>
      <p:pic>
        <p:nvPicPr>
          <p:cNvPr id="2109" name="Picture 2108" descr="A yellow rectangular shapes with a white background&#10;&#10;AI-generated content may be incorrect.">
            <a:extLst>
              <a:ext uri="{FF2B5EF4-FFF2-40B4-BE49-F238E27FC236}">
                <a16:creationId xmlns:a16="http://schemas.microsoft.com/office/drawing/2014/main" id="{B2B3144C-7156-6E95-E1BB-DCFB7627D5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75117" y="2749194"/>
            <a:ext cx="893558" cy="893558"/>
          </a:xfrm>
          <a:prstGeom prst="rect">
            <a:avLst/>
          </a:prstGeom>
        </p:spPr>
      </p:pic>
      <p:pic>
        <p:nvPicPr>
          <p:cNvPr id="2110" name="Picture 2109" descr="A red paper boat with triangle shapes&#10;&#10;AI-generated content may be incorrect.">
            <a:extLst>
              <a:ext uri="{FF2B5EF4-FFF2-40B4-BE49-F238E27FC236}">
                <a16:creationId xmlns:a16="http://schemas.microsoft.com/office/drawing/2014/main" id="{184C75B0-8C58-5AF4-74A3-0B69C3C3F7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778" b="89778" l="4889" r="92889">
                        <a14:foregroundMark x1="8000" y1="38222" x2="14222" y2="42667"/>
                        <a14:foregroundMark x1="85778" y1="44444" x2="73333" y2="55111"/>
                        <a14:foregroundMark x1="92889" y1="35556" x2="90667" y2="37778"/>
                        <a14:foregroundMark x1="4889" y1="33778" x2="5778" y2="33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77563" y="5522367"/>
            <a:ext cx="1026817" cy="1026817"/>
          </a:xfrm>
          <a:prstGeom prst="rect">
            <a:avLst/>
          </a:prstGeom>
        </p:spPr>
      </p:pic>
      <p:cxnSp>
        <p:nvCxnSpPr>
          <p:cNvPr id="2111" name="Straight Arrow Connector 2110">
            <a:extLst>
              <a:ext uri="{FF2B5EF4-FFF2-40B4-BE49-F238E27FC236}">
                <a16:creationId xmlns:a16="http://schemas.microsoft.com/office/drawing/2014/main" id="{4D3ED2FD-66F7-0ACC-6796-6FE83D49BA7F}"/>
              </a:ext>
            </a:extLst>
          </p:cNvPr>
          <p:cNvCxnSpPr>
            <a:cxnSpLocks/>
          </p:cNvCxnSpPr>
          <p:nvPr/>
        </p:nvCxnSpPr>
        <p:spPr>
          <a:xfrm>
            <a:off x="9422141" y="4840288"/>
            <a:ext cx="1440000" cy="10800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A0F1DC-A550-0B68-D21C-D2599A614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2FD7B76-6F19-75FA-BF61-DBD6E6BC11CB}"/>
              </a:ext>
            </a:extLst>
          </p:cNvPr>
          <p:cNvSpPr/>
          <p:nvPr/>
        </p:nvSpPr>
        <p:spPr>
          <a:xfrm>
            <a:off x="789503" y="542687"/>
            <a:ext cx="5652135" cy="518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Energy Flow</a:t>
            </a:r>
            <a:endParaRPr lang="en-US" sz="32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6FFA8F66-DE7C-C0D0-6500-FCBA559C0F5B}"/>
              </a:ext>
            </a:extLst>
          </p:cNvPr>
          <p:cNvSpPr/>
          <p:nvPr/>
        </p:nvSpPr>
        <p:spPr>
          <a:xfrm>
            <a:off x="8075377" y="1455420"/>
            <a:ext cx="2486858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" panose="02000503000000020004" pitchFamily="2" charset="0"/>
                <a:ea typeface="Inter" panose="02000503000000020004" pitchFamily="2" charset="0"/>
                <a:cs typeface="Inter Bold" pitchFamily="34" charset="-120"/>
              </a:rPr>
              <a:t>Energy Flow System</a:t>
            </a:r>
            <a:endParaRPr lang="en-US" sz="195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7A05A4-1D3A-8A4D-BF1D-39503A4BA2B4}"/>
              </a:ext>
            </a:extLst>
          </p:cNvPr>
          <p:cNvSpPr txBox="1"/>
          <p:nvPr/>
        </p:nvSpPr>
        <p:spPr>
          <a:xfrm>
            <a:off x="8040412" y="6686955"/>
            <a:ext cx="6044406" cy="335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b="1" dirty="0">
                <a:solidFill>
                  <a:srgbClr val="FF0000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Consumption</a:t>
            </a:r>
            <a:r>
              <a:rPr lang="en-US" sz="1600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 = </a:t>
            </a:r>
            <a:r>
              <a:rPr lang="en-US" sz="1600" dirty="0">
                <a:solidFill>
                  <a:srgbClr val="00B050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PV + Import </a:t>
            </a:r>
            <a:r>
              <a:rPr lang="en-US" sz="1600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– </a:t>
            </a:r>
            <a:r>
              <a:rPr lang="en-US" sz="1600" dirty="0">
                <a:solidFill>
                  <a:srgbClr val="0070C0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Export</a:t>
            </a:r>
            <a:r>
              <a:rPr lang="en-US" sz="1600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 – (</a:t>
            </a:r>
            <a:r>
              <a:rPr lang="en-US" sz="1600" dirty="0">
                <a:solidFill>
                  <a:srgbClr val="0070C0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Charge</a:t>
            </a:r>
            <a:r>
              <a:rPr lang="en-US" sz="1600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 – </a:t>
            </a:r>
            <a:r>
              <a:rPr lang="en-US" sz="1600" dirty="0">
                <a:solidFill>
                  <a:srgbClr val="00B050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Discharge</a:t>
            </a:r>
            <a:r>
              <a:rPr lang="en-US" sz="1600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)</a:t>
            </a:r>
            <a:endParaRPr lang="en-US" sz="16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62" name="Grafik 3" descr="Ein Bild, das Design, Klimaanlage, Gerät enthält.&#10;&#10;KI-generierte Inhalte können fehlerhaft sein.">
            <a:extLst>
              <a:ext uri="{FF2B5EF4-FFF2-40B4-BE49-F238E27FC236}">
                <a16:creationId xmlns:a16="http://schemas.microsoft.com/office/drawing/2014/main" id="{BAF62F6E-DBD1-D19C-2806-D9B20F1659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377" y="2072991"/>
            <a:ext cx="5688838" cy="450908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2054" name="Gerade Verbindung mit Pfeil 44">
            <a:extLst>
              <a:ext uri="{FF2B5EF4-FFF2-40B4-BE49-F238E27FC236}">
                <a16:creationId xmlns:a16="http://schemas.microsoft.com/office/drawing/2014/main" id="{8F544B09-4FC6-0FCF-F7ED-8863BC7366AF}"/>
              </a:ext>
            </a:extLst>
          </p:cNvPr>
          <p:cNvCxnSpPr>
            <a:cxnSpLocks/>
          </p:cNvCxnSpPr>
          <p:nvPr/>
        </p:nvCxnSpPr>
        <p:spPr>
          <a:xfrm flipV="1">
            <a:off x="12269693" y="4670387"/>
            <a:ext cx="0" cy="282604"/>
          </a:xfrm>
          <a:prstGeom prst="straightConnector1">
            <a:avLst/>
          </a:prstGeom>
          <a:ln w="76200">
            <a:solidFill>
              <a:srgbClr val="92D050"/>
            </a:solidFill>
            <a:tailEnd type="non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72" name="Group 2071">
            <a:extLst>
              <a:ext uri="{FF2B5EF4-FFF2-40B4-BE49-F238E27FC236}">
                <a16:creationId xmlns:a16="http://schemas.microsoft.com/office/drawing/2014/main" id="{B601A64E-211F-7F72-69B5-99C57B58F08C}"/>
              </a:ext>
            </a:extLst>
          </p:cNvPr>
          <p:cNvGrpSpPr/>
          <p:nvPr/>
        </p:nvGrpSpPr>
        <p:grpSpPr>
          <a:xfrm>
            <a:off x="9024297" y="2972991"/>
            <a:ext cx="3257930" cy="2544950"/>
            <a:chOff x="7792394" y="2972991"/>
            <a:chExt cx="3257930" cy="2544950"/>
          </a:xfrm>
        </p:grpSpPr>
        <p:cxnSp>
          <p:nvCxnSpPr>
            <p:cNvPr id="63" name="Gerade Verbindung mit Pfeil 17">
              <a:extLst>
                <a:ext uri="{FF2B5EF4-FFF2-40B4-BE49-F238E27FC236}">
                  <a16:creationId xmlns:a16="http://schemas.microsoft.com/office/drawing/2014/main" id="{832A095A-3690-CC46-2163-77E38E176C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59665" y="5472350"/>
              <a:ext cx="1630075" cy="26145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48" name="Gerade Verbindung mit Pfeil 19">
              <a:extLst>
                <a:ext uri="{FF2B5EF4-FFF2-40B4-BE49-F238E27FC236}">
                  <a16:creationId xmlns:a16="http://schemas.microsoft.com/office/drawing/2014/main" id="{5FDD6A1E-C385-5977-6B6E-FB2182623C9B}"/>
                </a:ext>
              </a:extLst>
            </p:cNvPr>
            <p:cNvCxnSpPr>
              <a:cxnSpLocks/>
            </p:cNvCxnSpPr>
            <p:nvPr/>
          </p:nvCxnSpPr>
          <p:spPr>
            <a:xfrm>
              <a:off x="7810324" y="4744364"/>
              <a:ext cx="0" cy="626494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49" name="Gerade Verbindung mit Pfeil 21">
              <a:extLst>
                <a:ext uri="{FF2B5EF4-FFF2-40B4-BE49-F238E27FC236}">
                  <a16:creationId xmlns:a16="http://schemas.microsoft.com/office/drawing/2014/main" id="{C2FA2BBB-CE2E-AC0E-03E7-32FC0F7E8042}"/>
                </a:ext>
              </a:extLst>
            </p:cNvPr>
            <p:cNvCxnSpPr>
              <a:cxnSpLocks/>
            </p:cNvCxnSpPr>
            <p:nvPr/>
          </p:nvCxnSpPr>
          <p:spPr>
            <a:xfrm>
              <a:off x="7907993" y="5465257"/>
              <a:ext cx="913070" cy="0"/>
            </a:xfrm>
            <a:prstGeom prst="straightConnector1">
              <a:avLst/>
            </a:prstGeom>
            <a:ln w="57150">
              <a:solidFill>
                <a:srgbClr val="92D050"/>
              </a:solidFill>
              <a:tailEnd type="non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1" name="Gerade Verbindung mit Pfeil 36">
              <a:extLst>
                <a:ext uri="{FF2B5EF4-FFF2-40B4-BE49-F238E27FC236}">
                  <a16:creationId xmlns:a16="http://schemas.microsoft.com/office/drawing/2014/main" id="{4B034AA6-DA70-330D-3AC3-14D08B8FB1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92394" y="4744364"/>
              <a:ext cx="900000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non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2" name="Gerade Verbindung mit Pfeil 39">
              <a:extLst>
                <a:ext uri="{FF2B5EF4-FFF2-40B4-BE49-F238E27FC236}">
                  <a16:creationId xmlns:a16="http://schemas.microsoft.com/office/drawing/2014/main" id="{D4904CD8-7CBF-4CFD-8B28-89BDB4E032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70324" y="3461457"/>
              <a:ext cx="0" cy="709566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3" name="Gerade Verbindung mit Pfeil 41">
              <a:extLst>
                <a:ext uri="{FF2B5EF4-FFF2-40B4-BE49-F238E27FC236}">
                  <a16:creationId xmlns:a16="http://schemas.microsoft.com/office/drawing/2014/main" id="{4CB313E5-7907-F3FE-62FC-F55B016A12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69740" y="4145706"/>
              <a:ext cx="1500584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non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5" name="Gerade Verbindung mit Pfeil 47">
              <a:extLst>
                <a:ext uri="{FF2B5EF4-FFF2-40B4-BE49-F238E27FC236}">
                  <a16:creationId xmlns:a16="http://schemas.microsoft.com/office/drawing/2014/main" id="{13A2B806-2224-68EB-658A-8C0048C17D80}"/>
                </a:ext>
              </a:extLst>
            </p:cNvPr>
            <p:cNvCxnSpPr>
              <a:cxnSpLocks/>
            </p:cNvCxnSpPr>
            <p:nvPr/>
          </p:nvCxnSpPr>
          <p:spPr>
            <a:xfrm>
              <a:off x="9070324" y="2972991"/>
              <a:ext cx="0" cy="990000"/>
            </a:xfrm>
            <a:prstGeom prst="straightConnector1">
              <a:avLst/>
            </a:prstGeom>
            <a:ln w="57150">
              <a:solidFill>
                <a:srgbClr val="92D050"/>
              </a:solidFill>
              <a:tail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6" name="Gerade Verbindung mit Pfeil 48">
              <a:extLst>
                <a:ext uri="{FF2B5EF4-FFF2-40B4-BE49-F238E27FC236}">
                  <a16:creationId xmlns:a16="http://schemas.microsoft.com/office/drawing/2014/main" id="{A4FE7426-6885-4A54-0692-C12B921D81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30324" y="2984387"/>
              <a:ext cx="540000" cy="0"/>
            </a:xfrm>
            <a:prstGeom prst="straightConnector1">
              <a:avLst/>
            </a:prstGeom>
            <a:ln w="57150">
              <a:solidFill>
                <a:srgbClr val="92D050"/>
              </a:solidFill>
              <a:tailEnd type="non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7" name="Gerade Verbindung mit Pfeil 55">
              <a:extLst>
                <a:ext uri="{FF2B5EF4-FFF2-40B4-BE49-F238E27FC236}">
                  <a16:creationId xmlns:a16="http://schemas.microsoft.com/office/drawing/2014/main" id="{882FE088-7B88-D25C-6FC1-90F0B55983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94168" y="4845290"/>
              <a:ext cx="0" cy="618095"/>
            </a:xfrm>
            <a:prstGeom prst="straightConnector1">
              <a:avLst/>
            </a:prstGeom>
            <a:ln w="57150">
              <a:solidFill>
                <a:srgbClr val="92D050"/>
              </a:solidFill>
              <a:tail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8" name="Gerade Verbindung mit Pfeil 57">
              <a:extLst>
                <a:ext uri="{FF2B5EF4-FFF2-40B4-BE49-F238E27FC236}">
                  <a16:creationId xmlns:a16="http://schemas.microsoft.com/office/drawing/2014/main" id="{10785C08-43BA-3369-296E-1C24C3EDEFC6}"/>
                </a:ext>
              </a:extLst>
            </p:cNvPr>
            <p:cNvCxnSpPr>
              <a:cxnSpLocks/>
            </p:cNvCxnSpPr>
            <p:nvPr/>
          </p:nvCxnSpPr>
          <p:spPr>
            <a:xfrm>
              <a:off x="9369740" y="4744364"/>
              <a:ext cx="0" cy="773577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non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9" name="Gerade Verbindung mit Pfeil 63">
              <a:extLst>
                <a:ext uri="{FF2B5EF4-FFF2-40B4-BE49-F238E27FC236}">
                  <a16:creationId xmlns:a16="http://schemas.microsoft.com/office/drawing/2014/main" id="{B74512A1-0719-4353-3A18-A226DA0A88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430324" y="4685706"/>
              <a:ext cx="1620000" cy="0"/>
            </a:xfrm>
            <a:prstGeom prst="straightConnector1">
              <a:avLst/>
            </a:prstGeom>
            <a:ln w="57150">
              <a:solidFill>
                <a:srgbClr val="92D050"/>
              </a:solidFill>
              <a:tailEnd type="stealth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60" name="Rechteck 67">
            <a:extLst>
              <a:ext uri="{FF2B5EF4-FFF2-40B4-BE49-F238E27FC236}">
                <a16:creationId xmlns:a16="http://schemas.microsoft.com/office/drawing/2014/main" id="{5EB47131-A241-2BAD-01FB-94212531B6C6}"/>
              </a:ext>
            </a:extLst>
          </p:cNvPr>
          <p:cNvSpPr/>
          <p:nvPr/>
        </p:nvSpPr>
        <p:spPr>
          <a:xfrm>
            <a:off x="11351935" y="4575290"/>
            <a:ext cx="720000" cy="54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1347788">
              <a:tabLst>
                <a:tab pos="1438275" algn="l"/>
                <a:tab pos="2060575" algn="l"/>
              </a:tabLst>
            </a:pPr>
            <a:r>
              <a:rPr lang="en-US" sz="1700" noProof="0" dirty="0">
                <a:solidFill>
                  <a:srgbClr val="0C8530"/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Import</a:t>
            </a:r>
          </a:p>
        </p:txBody>
      </p:sp>
      <p:sp>
        <p:nvSpPr>
          <p:cNvPr id="2061" name="Rechteck 69">
            <a:extLst>
              <a:ext uri="{FF2B5EF4-FFF2-40B4-BE49-F238E27FC236}">
                <a16:creationId xmlns:a16="http://schemas.microsoft.com/office/drawing/2014/main" id="{718B2F7C-3A17-15E8-F130-B3B64F7FF072}"/>
              </a:ext>
            </a:extLst>
          </p:cNvPr>
          <p:cNvSpPr/>
          <p:nvPr/>
        </p:nvSpPr>
        <p:spPr>
          <a:xfrm>
            <a:off x="11103252" y="5449631"/>
            <a:ext cx="719998" cy="54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1347788">
              <a:tabLst>
                <a:tab pos="1438275" algn="l"/>
                <a:tab pos="2060575" algn="l"/>
              </a:tabLst>
            </a:pPr>
            <a:r>
              <a:rPr lang="en-US" sz="1700" noProof="0" dirty="0">
                <a:solidFill>
                  <a:srgbClr val="0070C0"/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Export</a:t>
            </a:r>
          </a:p>
        </p:txBody>
      </p:sp>
      <p:sp>
        <p:nvSpPr>
          <p:cNvPr id="2062" name="Rechteck 70">
            <a:extLst>
              <a:ext uri="{FF2B5EF4-FFF2-40B4-BE49-F238E27FC236}">
                <a16:creationId xmlns:a16="http://schemas.microsoft.com/office/drawing/2014/main" id="{FCF8F026-A039-15C6-4C0A-2D16AFDDFF4D}"/>
              </a:ext>
            </a:extLst>
          </p:cNvPr>
          <p:cNvSpPr/>
          <p:nvPr/>
        </p:nvSpPr>
        <p:spPr>
          <a:xfrm>
            <a:off x="12221643" y="3605706"/>
            <a:ext cx="1379414" cy="806494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1347788">
              <a:tabLst>
                <a:tab pos="1438275" algn="l"/>
                <a:tab pos="2060575" algn="l"/>
              </a:tabLst>
            </a:pPr>
            <a:r>
              <a:rPr lang="en-US" sz="1700" noProof="0" dirty="0">
                <a:solidFill>
                  <a:srgbClr val="FF0000"/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Consumption</a:t>
            </a:r>
          </a:p>
        </p:txBody>
      </p:sp>
      <p:sp>
        <p:nvSpPr>
          <p:cNvPr id="2063" name="Rechteck 10">
            <a:extLst>
              <a:ext uri="{FF2B5EF4-FFF2-40B4-BE49-F238E27FC236}">
                <a16:creationId xmlns:a16="http://schemas.microsoft.com/office/drawing/2014/main" id="{B3DB6018-E7CC-345D-91B6-80433E69DEC8}"/>
              </a:ext>
            </a:extLst>
          </p:cNvPr>
          <p:cNvSpPr/>
          <p:nvPr/>
        </p:nvSpPr>
        <p:spPr>
          <a:xfrm>
            <a:off x="10122227" y="2562031"/>
            <a:ext cx="1199416" cy="54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1347788">
              <a:tabLst>
                <a:tab pos="1438275" algn="l"/>
                <a:tab pos="2060575" algn="l"/>
              </a:tabLst>
            </a:pPr>
            <a:r>
              <a:rPr lang="en-US" sz="1700" noProof="0" dirty="0">
                <a:solidFill>
                  <a:srgbClr val="0C8530"/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PV Energy</a:t>
            </a:r>
          </a:p>
        </p:txBody>
      </p:sp>
      <p:sp>
        <p:nvSpPr>
          <p:cNvPr id="2064" name="Rechteck 11">
            <a:extLst>
              <a:ext uri="{FF2B5EF4-FFF2-40B4-BE49-F238E27FC236}">
                <a16:creationId xmlns:a16="http://schemas.microsoft.com/office/drawing/2014/main" id="{927FA3E2-8A18-7C87-F286-F16AC9C29496}"/>
              </a:ext>
            </a:extLst>
          </p:cNvPr>
          <p:cNvSpPr/>
          <p:nvPr/>
        </p:nvSpPr>
        <p:spPr>
          <a:xfrm>
            <a:off x="8852105" y="4259204"/>
            <a:ext cx="900001" cy="54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1347788">
              <a:tabLst>
                <a:tab pos="1438275" algn="l"/>
                <a:tab pos="2060575" algn="l"/>
              </a:tabLst>
            </a:pPr>
            <a:r>
              <a:rPr lang="en-US" sz="17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Charge</a:t>
            </a:r>
          </a:p>
        </p:txBody>
      </p:sp>
      <p:sp>
        <p:nvSpPr>
          <p:cNvPr id="2065" name="Rechteck 12">
            <a:extLst>
              <a:ext uri="{FF2B5EF4-FFF2-40B4-BE49-F238E27FC236}">
                <a16:creationId xmlns:a16="http://schemas.microsoft.com/office/drawing/2014/main" id="{0D0BA1A3-496E-8056-3228-B4856C8C83C0}"/>
              </a:ext>
            </a:extLst>
          </p:cNvPr>
          <p:cNvSpPr/>
          <p:nvPr/>
        </p:nvSpPr>
        <p:spPr>
          <a:xfrm>
            <a:off x="9212107" y="5427138"/>
            <a:ext cx="1079998" cy="540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1347788">
              <a:tabLst>
                <a:tab pos="1438275" algn="l"/>
                <a:tab pos="2060575" algn="l"/>
              </a:tabLst>
            </a:pPr>
            <a:r>
              <a:rPr lang="en-US" sz="1700" noProof="0" dirty="0">
                <a:solidFill>
                  <a:srgbClr val="0C8530"/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Discharge</a:t>
            </a:r>
          </a:p>
        </p:txBody>
      </p:sp>
      <p:sp>
        <p:nvSpPr>
          <p:cNvPr id="2066" name="Rechteck: abgerundete Ecken 15">
            <a:extLst>
              <a:ext uri="{FF2B5EF4-FFF2-40B4-BE49-F238E27FC236}">
                <a16:creationId xmlns:a16="http://schemas.microsoft.com/office/drawing/2014/main" id="{ED093D15-AA95-5D81-6A51-A88F1DA99BAC}"/>
              </a:ext>
            </a:extLst>
          </p:cNvPr>
          <p:cNvSpPr/>
          <p:nvPr/>
        </p:nvSpPr>
        <p:spPr>
          <a:xfrm>
            <a:off x="8081643" y="2107939"/>
            <a:ext cx="1260000" cy="360000"/>
          </a:xfrm>
          <a:prstGeom prst="round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347788">
              <a:tabLst>
                <a:tab pos="1438275" algn="l"/>
                <a:tab pos="2060575" algn="l"/>
              </a:tabLst>
            </a:pPr>
            <a:r>
              <a:rPr lang="en-US" sz="14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PV Modul</a:t>
            </a:r>
          </a:p>
        </p:txBody>
      </p:sp>
      <p:sp>
        <p:nvSpPr>
          <p:cNvPr id="2067" name="Rechteck: abgerundete Ecken 16">
            <a:extLst>
              <a:ext uri="{FF2B5EF4-FFF2-40B4-BE49-F238E27FC236}">
                <a16:creationId xmlns:a16="http://schemas.microsoft.com/office/drawing/2014/main" id="{28B895DB-8941-E6A8-89D8-1FEAE7132FEB}"/>
              </a:ext>
            </a:extLst>
          </p:cNvPr>
          <p:cNvSpPr/>
          <p:nvPr/>
        </p:nvSpPr>
        <p:spPr>
          <a:xfrm>
            <a:off x="9126070" y="3859595"/>
            <a:ext cx="900001" cy="360000"/>
          </a:xfrm>
          <a:prstGeom prst="round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347788">
              <a:tabLst>
                <a:tab pos="1438275" algn="l"/>
                <a:tab pos="2060575" algn="l"/>
              </a:tabLst>
            </a:pPr>
            <a:r>
              <a:rPr lang="en-US" sz="14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Inverter</a:t>
            </a:r>
          </a:p>
        </p:txBody>
      </p:sp>
      <p:sp>
        <p:nvSpPr>
          <p:cNvPr id="2068" name="Rechteck: abgerundete Ecken 18">
            <a:extLst>
              <a:ext uri="{FF2B5EF4-FFF2-40B4-BE49-F238E27FC236}">
                <a16:creationId xmlns:a16="http://schemas.microsoft.com/office/drawing/2014/main" id="{72FFFBAB-FB89-08AD-D573-73650F787C9B}"/>
              </a:ext>
            </a:extLst>
          </p:cNvPr>
          <p:cNvSpPr/>
          <p:nvPr/>
        </p:nvSpPr>
        <p:spPr>
          <a:xfrm>
            <a:off x="8078151" y="6165635"/>
            <a:ext cx="964070" cy="287119"/>
          </a:xfrm>
          <a:prstGeom prst="round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347788">
              <a:tabLst>
                <a:tab pos="1438275" algn="l"/>
                <a:tab pos="2060575" algn="l"/>
              </a:tabLst>
            </a:pPr>
            <a:r>
              <a:rPr lang="en-US" sz="14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Battery</a:t>
            </a:r>
          </a:p>
        </p:txBody>
      </p:sp>
      <p:sp>
        <p:nvSpPr>
          <p:cNvPr id="2069" name="Rechteck: abgerundete Ecken 20">
            <a:extLst>
              <a:ext uri="{FF2B5EF4-FFF2-40B4-BE49-F238E27FC236}">
                <a16:creationId xmlns:a16="http://schemas.microsoft.com/office/drawing/2014/main" id="{6AEA3D15-E06C-0B03-1342-BF6F099CD14F}"/>
              </a:ext>
            </a:extLst>
          </p:cNvPr>
          <p:cNvSpPr/>
          <p:nvPr/>
        </p:nvSpPr>
        <p:spPr>
          <a:xfrm>
            <a:off x="12414695" y="2597693"/>
            <a:ext cx="780586" cy="316660"/>
          </a:xfrm>
          <a:prstGeom prst="round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347788">
              <a:tabLst>
                <a:tab pos="1438275" algn="l"/>
                <a:tab pos="2060575" algn="l"/>
              </a:tabLst>
            </a:pPr>
            <a:r>
              <a:rPr lang="en-US" sz="14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House</a:t>
            </a:r>
          </a:p>
        </p:txBody>
      </p:sp>
      <p:sp>
        <p:nvSpPr>
          <p:cNvPr id="2070" name="Rechteck: abgerundete Ecken 22">
            <a:extLst>
              <a:ext uri="{FF2B5EF4-FFF2-40B4-BE49-F238E27FC236}">
                <a16:creationId xmlns:a16="http://schemas.microsoft.com/office/drawing/2014/main" id="{556D0A06-DD02-63E2-ADC4-39BCFB39A99E}"/>
              </a:ext>
            </a:extLst>
          </p:cNvPr>
          <p:cNvSpPr/>
          <p:nvPr/>
        </p:nvSpPr>
        <p:spPr>
          <a:xfrm>
            <a:off x="12264988" y="5875831"/>
            <a:ext cx="1080000" cy="360000"/>
          </a:xfrm>
          <a:prstGeom prst="round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347788">
              <a:tabLst>
                <a:tab pos="1438275" algn="l"/>
                <a:tab pos="2060575" algn="l"/>
              </a:tabLst>
            </a:pPr>
            <a:r>
              <a:rPr lang="en-US" sz="14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Arial" panose="020B0604020202020204" pitchFamily="34" charset="0"/>
              </a:rPr>
              <a:t>Power Grid</a:t>
            </a:r>
          </a:p>
        </p:txBody>
      </p:sp>
      <p:sp>
        <p:nvSpPr>
          <p:cNvPr id="2071" name="TextBox 2070">
            <a:extLst>
              <a:ext uri="{FF2B5EF4-FFF2-40B4-BE49-F238E27FC236}">
                <a16:creationId xmlns:a16="http://schemas.microsoft.com/office/drawing/2014/main" id="{6AAD9084-4C78-CFC7-58D9-10882B865B32}"/>
              </a:ext>
            </a:extLst>
          </p:cNvPr>
          <p:cNvSpPr txBox="1"/>
          <p:nvPr/>
        </p:nvSpPr>
        <p:spPr>
          <a:xfrm>
            <a:off x="5709647" y="1830787"/>
            <a:ext cx="16907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72525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PV = Photovoltaic</a:t>
            </a:r>
            <a:endParaRPr lang="de-DE" sz="14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089" name="Slide Number Placeholder 2088">
            <a:extLst>
              <a:ext uri="{FF2B5EF4-FFF2-40B4-BE49-F238E27FC236}">
                <a16:creationId xmlns:a16="http://schemas.microsoft.com/office/drawing/2014/main" id="{B4200DB3-5681-CDAE-4FB4-033ED8BC4A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7</a:t>
            </a:fld>
            <a:endParaRPr lang="de-DE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E94586BD-8314-5D28-E69F-7FBF9925BA38}"/>
              </a:ext>
            </a:extLst>
          </p:cNvPr>
          <p:cNvSpPr/>
          <p:nvPr/>
        </p:nvSpPr>
        <p:spPr>
          <a:xfrm>
            <a:off x="789503" y="1457630"/>
            <a:ext cx="2486858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95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8C7F9C0C-3A25-6486-DC4A-38184C198F9B}"/>
              </a:ext>
            </a:extLst>
          </p:cNvPr>
          <p:cNvSpPr/>
          <p:nvPr/>
        </p:nvSpPr>
        <p:spPr>
          <a:xfrm>
            <a:off x="789503" y="1455420"/>
            <a:ext cx="2486858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" panose="02000503000000020004" pitchFamily="2" charset="0"/>
                <a:ea typeface="Inter" panose="02000503000000020004" pitchFamily="2" charset="0"/>
                <a:cs typeface="Inter Bold" pitchFamily="34" charset="-120"/>
              </a:rPr>
              <a:t>PV-generation over the day</a:t>
            </a:r>
            <a:endParaRPr lang="en-US" sz="195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14" name="Picture 13" descr="A diagram of a solar energy&#10;&#10;AI-generated content may be incorrect.">
            <a:extLst>
              <a:ext uri="{FF2B5EF4-FFF2-40B4-BE49-F238E27FC236}">
                <a16:creationId xmlns:a16="http://schemas.microsoft.com/office/drawing/2014/main" id="{6FB39DBC-9A0D-A99A-5E05-31A86009B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965" y="2119195"/>
            <a:ext cx="6524051" cy="446288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9041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45783"/>
            <a:ext cx="5026343" cy="586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Research Hypotheses</a:t>
            </a:r>
            <a:endParaRPr lang="en-US" sz="365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AE38DB2-6C1D-674C-A975-41BBB4CEBE3C}"/>
              </a:ext>
            </a:extLst>
          </p:cNvPr>
          <p:cNvGrpSpPr/>
          <p:nvPr/>
        </p:nvGrpSpPr>
        <p:grpSpPr>
          <a:xfrm>
            <a:off x="612338" y="1457563"/>
            <a:ext cx="13382863" cy="1113115"/>
            <a:chOff x="612338" y="1457563"/>
            <a:chExt cx="13382863" cy="1113115"/>
          </a:xfrm>
        </p:grpSpPr>
        <p:sp>
          <p:nvSpPr>
            <p:cNvPr id="21" name="Shape 1">
              <a:extLst>
                <a:ext uri="{FF2B5EF4-FFF2-40B4-BE49-F238E27FC236}">
                  <a16:creationId xmlns:a16="http://schemas.microsoft.com/office/drawing/2014/main" id="{4035EC4D-6376-4ADC-692A-54F7668AD4B3}"/>
                </a:ext>
              </a:extLst>
            </p:cNvPr>
            <p:cNvSpPr/>
            <p:nvPr/>
          </p:nvSpPr>
          <p:spPr>
            <a:xfrm>
              <a:off x="635198" y="1457563"/>
              <a:ext cx="13360003" cy="1113115"/>
            </a:xfrm>
            <a:prstGeom prst="roundRect">
              <a:avLst>
                <a:gd name="adj" fmla="val 9858"/>
              </a:avLst>
            </a:prstGeom>
            <a:solidFill>
              <a:srgbClr val="FFFFFF">
                <a:alpha val="95000"/>
              </a:srgbClr>
            </a:solidFill>
            <a:ln w="22860">
              <a:solidFill>
                <a:srgbClr val="B2D4E5"/>
              </a:solidFill>
              <a:prstDash val="solid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Shape 2">
              <a:extLst>
                <a:ext uri="{FF2B5EF4-FFF2-40B4-BE49-F238E27FC236}">
                  <a16:creationId xmlns:a16="http://schemas.microsoft.com/office/drawing/2014/main" id="{3DD0953A-F971-CB56-8529-A1015E57FA32}"/>
                </a:ext>
              </a:extLst>
            </p:cNvPr>
            <p:cNvSpPr/>
            <p:nvPr/>
          </p:nvSpPr>
          <p:spPr>
            <a:xfrm>
              <a:off x="612338" y="1457563"/>
              <a:ext cx="91440" cy="1113115"/>
            </a:xfrm>
            <a:prstGeom prst="roundRect">
              <a:avLst>
                <a:gd name="adj" fmla="val 83365"/>
              </a:avLst>
            </a:prstGeom>
            <a:solidFill>
              <a:srgbClr val="007EBD"/>
            </a:solidFill>
            <a:ln/>
          </p:spPr>
          <p:txBody>
            <a:bodyPr/>
            <a:lstStyle/>
            <a:p>
              <a:endParaRPr lang="de-DE"/>
            </a:p>
          </p:txBody>
        </p:sp>
        <p:sp>
          <p:nvSpPr>
            <p:cNvPr id="4" name="Text 1"/>
            <p:cNvSpPr/>
            <p:nvPr/>
          </p:nvSpPr>
          <p:spPr>
            <a:xfrm>
              <a:off x="1731526" y="1724501"/>
              <a:ext cx="2344460" cy="29301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  <a:cs typeface="Inter Bold" pitchFamily="34" charset="-120"/>
                </a:rPr>
                <a:t>1. Heating Usage</a:t>
              </a:r>
              <a:endParaRPr lang="en-US" sz="2400" dirty="0"/>
            </a:p>
          </p:txBody>
        </p:sp>
        <p:sp>
          <p:nvSpPr>
            <p:cNvPr id="5" name="Text 2"/>
            <p:cNvSpPr/>
            <p:nvPr/>
          </p:nvSpPr>
          <p:spPr>
            <a:xfrm>
              <a:off x="1731526" y="2124670"/>
              <a:ext cx="12105084" cy="28575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250"/>
                </a:lnSpc>
                <a:buNone/>
              </a:pPr>
              <a: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Heating is used even when outdoor temperature exceeds 15°C</a:t>
              </a:r>
              <a:endParaRPr lang="en-US" sz="2000" dirty="0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6CC47F67-07E5-567E-4C27-73B279DE8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5536" y="1699100"/>
              <a:ext cx="555959" cy="592217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65239F8-3BC0-C364-9337-CCF7CE6F5C5F}"/>
              </a:ext>
            </a:extLst>
          </p:cNvPr>
          <p:cNvGrpSpPr/>
          <p:nvPr/>
        </p:nvGrpSpPr>
        <p:grpSpPr>
          <a:xfrm>
            <a:off x="612338" y="2849639"/>
            <a:ext cx="13382863" cy="1113115"/>
            <a:chOff x="612338" y="2849639"/>
            <a:chExt cx="13382863" cy="1113115"/>
          </a:xfrm>
        </p:grpSpPr>
        <p:sp>
          <p:nvSpPr>
            <p:cNvPr id="23" name="Shape 1">
              <a:extLst>
                <a:ext uri="{FF2B5EF4-FFF2-40B4-BE49-F238E27FC236}">
                  <a16:creationId xmlns:a16="http://schemas.microsoft.com/office/drawing/2014/main" id="{3A30B71A-2671-35E5-00B8-AD971ECD26DB}"/>
                </a:ext>
              </a:extLst>
            </p:cNvPr>
            <p:cNvSpPr/>
            <p:nvPr/>
          </p:nvSpPr>
          <p:spPr>
            <a:xfrm>
              <a:off x="635198" y="2849639"/>
              <a:ext cx="13360003" cy="1113115"/>
            </a:xfrm>
            <a:prstGeom prst="roundRect">
              <a:avLst>
                <a:gd name="adj" fmla="val 9858"/>
              </a:avLst>
            </a:prstGeom>
            <a:solidFill>
              <a:srgbClr val="FFFFFF">
                <a:alpha val="95000"/>
              </a:srgbClr>
            </a:solidFill>
            <a:ln w="22860">
              <a:solidFill>
                <a:srgbClr val="B2D4E5"/>
              </a:solidFill>
              <a:prstDash val="solid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7" name="Text 3"/>
            <p:cNvSpPr/>
            <p:nvPr/>
          </p:nvSpPr>
          <p:spPr>
            <a:xfrm>
              <a:off x="1731526" y="3113184"/>
              <a:ext cx="2841308" cy="29301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</a:rPr>
                <a:t>2. Solar energy – Influence factors on PV-generation</a:t>
              </a:r>
            </a:p>
          </p:txBody>
        </p:sp>
        <p:sp>
          <p:nvSpPr>
            <p:cNvPr id="8" name="Text 4"/>
            <p:cNvSpPr/>
            <p:nvPr/>
          </p:nvSpPr>
          <p:spPr>
            <a:xfrm>
              <a:off x="1731526" y="3513354"/>
              <a:ext cx="12105084" cy="28575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250"/>
                </a:lnSpc>
              </a:pPr>
              <a: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Season/month has greater impact on PV generation than weather conditions</a:t>
              </a:r>
            </a:p>
          </p:txBody>
        </p:sp>
        <p:sp>
          <p:nvSpPr>
            <p:cNvPr id="24" name="Shape 2">
              <a:extLst>
                <a:ext uri="{FF2B5EF4-FFF2-40B4-BE49-F238E27FC236}">
                  <a16:creationId xmlns:a16="http://schemas.microsoft.com/office/drawing/2014/main" id="{F7EB871D-9A43-5A4F-10AC-D26CBB8EE66A}"/>
                </a:ext>
              </a:extLst>
            </p:cNvPr>
            <p:cNvSpPr/>
            <p:nvPr/>
          </p:nvSpPr>
          <p:spPr>
            <a:xfrm>
              <a:off x="612338" y="2849639"/>
              <a:ext cx="91440" cy="1113115"/>
            </a:xfrm>
            <a:prstGeom prst="roundRect">
              <a:avLst>
                <a:gd name="adj" fmla="val 83365"/>
              </a:avLst>
            </a:prstGeom>
            <a:solidFill>
              <a:srgbClr val="007EBD"/>
            </a:solidFill>
            <a:ln/>
          </p:spPr>
          <p:txBody>
            <a:bodyPr/>
            <a:lstStyle/>
            <a:p>
              <a:endParaRPr lang="de-DE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571D1F9B-FD06-AC3E-E5EF-7199CB727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5536" y="3129753"/>
              <a:ext cx="665721" cy="552887"/>
            </a:xfrm>
            <a:prstGeom prst="rect">
              <a:avLst/>
            </a:prstGeom>
          </p:spPr>
        </p:pic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0CB158D-D32E-7395-2F9C-629DBFDDB8C1}"/>
              </a:ext>
            </a:extLst>
          </p:cNvPr>
          <p:cNvGrpSpPr/>
          <p:nvPr/>
        </p:nvGrpSpPr>
        <p:grpSpPr>
          <a:xfrm>
            <a:off x="612338" y="4241715"/>
            <a:ext cx="13382863" cy="1113115"/>
            <a:chOff x="612338" y="4241715"/>
            <a:chExt cx="13382863" cy="1113115"/>
          </a:xfrm>
        </p:grpSpPr>
        <p:sp>
          <p:nvSpPr>
            <p:cNvPr id="25" name="Shape 1">
              <a:extLst>
                <a:ext uri="{FF2B5EF4-FFF2-40B4-BE49-F238E27FC236}">
                  <a16:creationId xmlns:a16="http://schemas.microsoft.com/office/drawing/2014/main" id="{50734FBD-BBEF-FCBA-A41B-35171A8728A5}"/>
                </a:ext>
              </a:extLst>
            </p:cNvPr>
            <p:cNvSpPr/>
            <p:nvPr/>
          </p:nvSpPr>
          <p:spPr>
            <a:xfrm>
              <a:off x="635198" y="4241715"/>
              <a:ext cx="13360003" cy="1113115"/>
            </a:xfrm>
            <a:prstGeom prst="roundRect">
              <a:avLst>
                <a:gd name="adj" fmla="val 9858"/>
              </a:avLst>
            </a:prstGeom>
            <a:solidFill>
              <a:srgbClr val="FFFFFF">
                <a:alpha val="95000"/>
              </a:srgbClr>
            </a:solidFill>
            <a:ln w="22860">
              <a:solidFill>
                <a:srgbClr val="B2D4E5"/>
              </a:solidFill>
              <a:prstDash val="solid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0" name="Text 5"/>
            <p:cNvSpPr/>
            <p:nvPr/>
          </p:nvSpPr>
          <p:spPr>
            <a:xfrm>
              <a:off x="1731526" y="4501868"/>
              <a:ext cx="2777728" cy="29301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</a:rPr>
                <a:t>3. Energy Independence</a:t>
              </a:r>
            </a:p>
          </p:txBody>
        </p:sp>
        <p:sp>
          <p:nvSpPr>
            <p:cNvPr id="11" name="Text 6"/>
            <p:cNvSpPr/>
            <p:nvPr/>
          </p:nvSpPr>
          <p:spPr>
            <a:xfrm>
              <a:off x="1731526" y="4902037"/>
              <a:ext cx="12105084" cy="28575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250"/>
                </a:lnSpc>
              </a:pPr>
              <a: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Self-sufficiency is only achieved in Q2 and Q3</a:t>
              </a:r>
            </a:p>
          </p:txBody>
        </p:sp>
        <p:sp>
          <p:nvSpPr>
            <p:cNvPr id="26" name="Shape 2">
              <a:extLst>
                <a:ext uri="{FF2B5EF4-FFF2-40B4-BE49-F238E27FC236}">
                  <a16:creationId xmlns:a16="http://schemas.microsoft.com/office/drawing/2014/main" id="{AB1BB629-AB0E-CFAF-F1EF-BFAF705363C6}"/>
                </a:ext>
              </a:extLst>
            </p:cNvPr>
            <p:cNvSpPr/>
            <p:nvPr/>
          </p:nvSpPr>
          <p:spPr>
            <a:xfrm>
              <a:off x="612338" y="4241715"/>
              <a:ext cx="91440" cy="1113115"/>
            </a:xfrm>
            <a:prstGeom prst="roundRect">
              <a:avLst>
                <a:gd name="adj" fmla="val 83365"/>
              </a:avLst>
            </a:prstGeom>
            <a:solidFill>
              <a:srgbClr val="007EBD"/>
            </a:solidFill>
            <a:ln/>
          </p:spPr>
          <p:txBody>
            <a:bodyPr/>
            <a:lstStyle/>
            <a:p>
              <a:endParaRPr lang="de-DE"/>
            </a:p>
          </p:txBody>
        </p:sp>
        <p:pic>
          <p:nvPicPr>
            <p:cNvPr id="40" name="Picture 39" descr="A house with a red roof&#10;&#10;AI-generated content may be incorrect.">
              <a:extLst>
                <a:ext uri="{FF2B5EF4-FFF2-40B4-BE49-F238E27FC236}">
                  <a16:creationId xmlns:a16="http://schemas.microsoft.com/office/drawing/2014/main" id="{88C72EEC-4364-21F7-C63B-6A65167E0C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7450" y="4483411"/>
              <a:ext cx="703807" cy="621695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E6F5A77-E757-891B-053E-97DA9AA9F2AB}"/>
              </a:ext>
            </a:extLst>
          </p:cNvPr>
          <p:cNvGrpSpPr/>
          <p:nvPr/>
        </p:nvGrpSpPr>
        <p:grpSpPr>
          <a:xfrm>
            <a:off x="612338" y="5633791"/>
            <a:ext cx="13382863" cy="1565906"/>
            <a:chOff x="612338" y="5633791"/>
            <a:chExt cx="13382863" cy="1565906"/>
          </a:xfrm>
        </p:grpSpPr>
        <p:sp>
          <p:nvSpPr>
            <p:cNvPr id="27" name="Shape 1">
              <a:extLst>
                <a:ext uri="{FF2B5EF4-FFF2-40B4-BE49-F238E27FC236}">
                  <a16:creationId xmlns:a16="http://schemas.microsoft.com/office/drawing/2014/main" id="{8DB51907-1538-2695-0228-5A78A951565E}"/>
                </a:ext>
              </a:extLst>
            </p:cNvPr>
            <p:cNvSpPr/>
            <p:nvPr/>
          </p:nvSpPr>
          <p:spPr>
            <a:xfrm>
              <a:off x="635198" y="5633791"/>
              <a:ext cx="13360003" cy="1565906"/>
            </a:xfrm>
            <a:prstGeom prst="roundRect">
              <a:avLst>
                <a:gd name="adj" fmla="val 9858"/>
              </a:avLst>
            </a:prstGeom>
            <a:solidFill>
              <a:srgbClr val="FFFFFF">
                <a:alpha val="95000"/>
              </a:srgbClr>
            </a:solidFill>
            <a:ln w="22860">
              <a:solidFill>
                <a:srgbClr val="B2D4E5"/>
              </a:solidFill>
              <a:prstDash val="solid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Text 7"/>
            <p:cNvSpPr/>
            <p:nvPr/>
          </p:nvSpPr>
          <p:spPr>
            <a:xfrm>
              <a:off x="1731526" y="5890551"/>
              <a:ext cx="2344460" cy="29301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300"/>
                </a:lnSpc>
              </a:pP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</a:rPr>
                <a:t>4. Optimization Potential  </a:t>
              </a: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  <a:sym typeface="Wingdings" panose="05000000000000000000" pitchFamily="2" charset="2"/>
                </a:rPr>
                <a:t> </a:t>
              </a:r>
              <a:r>
                <a:rPr lang="en-US" sz="2400" b="1" dirty="0">
                  <a:solidFill>
                    <a:srgbClr val="272525"/>
                  </a:solidFill>
                  <a:latin typeface="Inter Bold" pitchFamily="34" charset="0"/>
                  <a:ea typeface="Inter Bold" pitchFamily="34" charset="-122"/>
                </a:rPr>
                <a:t>Payback Period</a:t>
              </a:r>
            </a:p>
          </p:txBody>
        </p:sp>
        <p:sp>
          <p:nvSpPr>
            <p:cNvPr id="14" name="Text 8"/>
            <p:cNvSpPr/>
            <p:nvPr/>
          </p:nvSpPr>
          <p:spPr>
            <a:xfrm>
              <a:off x="1731526" y="6290719"/>
              <a:ext cx="12105084" cy="63003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250"/>
                </a:lnSpc>
              </a:pPr>
              <a: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Even under best conditions, the system amortization time can only be reduced by 1 year </a:t>
              </a:r>
              <a:b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</a:br>
              <a:r>
                <a:rPr lang="en-US" sz="2000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   compared to current conditions</a:t>
              </a:r>
            </a:p>
          </p:txBody>
        </p:sp>
        <p:sp>
          <p:nvSpPr>
            <p:cNvPr id="28" name="Shape 2">
              <a:extLst>
                <a:ext uri="{FF2B5EF4-FFF2-40B4-BE49-F238E27FC236}">
                  <a16:creationId xmlns:a16="http://schemas.microsoft.com/office/drawing/2014/main" id="{EB1E863C-42B6-D562-D3B2-EB27A136106D}"/>
                </a:ext>
              </a:extLst>
            </p:cNvPr>
            <p:cNvSpPr/>
            <p:nvPr/>
          </p:nvSpPr>
          <p:spPr>
            <a:xfrm>
              <a:off x="612338" y="5633791"/>
              <a:ext cx="91440" cy="1565906"/>
            </a:xfrm>
            <a:prstGeom prst="roundRect">
              <a:avLst>
                <a:gd name="adj" fmla="val 83365"/>
              </a:avLst>
            </a:prstGeom>
            <a:solidFill>
              <a:srgbClr val="007EBD"/>
            </a:solidFill>
            <a:ln/>
          </p:spPr>
          <p:txBody>
            <a:bodyPr/>
            <a:lstStyle/>
            <a:p>
              <a:endParaRPr lang="de-DE"/>
            </a:p>
          </p:txBody>
        </p:sp>
        <p:pic>
          <p:nvPicPr>
            <p:cNvPr id="44" name="Picture 43" descr="A green and purple battery&#10;&#10;AI-generated content may be incorrect.">
              <a:extLst>
                <a:ext uri="{FF2B5EF4-FFF2-40B4-BE49-F238E27FC236}">
                  <a16:creationId xmlns:a16="http://schemas.microsoft.com/office/drawing/2014/main" id="{1A4EF2BC-A21B-8182-69ED-E99BAD0CA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93790" y="5699192"/>
              <a:ext cx="594045" cy="67558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F5C33AA7-D651-765F-4B1E-4BA8BB187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51611" y="6036982"/>
              <a:ext cx="703807" cy="472870"/>
            </a:xfrm>
            <a:prstGeom prst="rect">
              <a:avLst/>
            </a:prstGeom>
          </p:spPr>
        </p:pic>
      </p:grpSp>
      <p:sp>
        <p:nvSpPr>
          <p:cNvPr id="49" name="Slide Number Placeholder 48">
            <a:extLst>
              <a:ext uri="{FF2B5EF4-FFF2-40B4-BE49-F238E27FC236}">
                <a16:creationId xmlns:a16="http://schemas.microsoft.com/office/drawing/2014/main" id="{94573C98-DED4-00F2-A2FE-1954CE13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8</a:t>
            </a:fld>
            <a:endParaRPr lang="de-D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CF96C-74C6-04D4-1F2C-95021B0F0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D392332-FFFD-2CBB-0173-9F2743E6FDB6}"/>
              </a:ext>
            </a:extLst>
          </p:cNvPr>
          <p:cNvSpPr/>
          <p:nvPr/>
        </p:nvSpPr>
        <p:spPr>
          <a:xfrm>
            <a:off x="793790" y="537832"/>
            <a:ext cx="8590842" cy="455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50"/>
              </a:lnSpc>
            </a:pPr>
            <a:r>
              <a:rPr lang="en-US" sz="3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Hypothesis 1: Hot water &amp; Heating usage</a:t>
            </a:r>
            <a:endParaRPr lang="en-US" sz="32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1E1B36F9-C63F-0C29-5B99-CD7DC94F87E6}"/>
              </a:ext>
            </a:extLst>
          </p:cNvPr>
          <p:cNvSpPr/>
          <p:nvPr/>
        </p:nvSpPr>
        <p:spPr>
          <a:xfrm>
            <a:off x="1245037" y="6634519"/>
            <a:ext cx="12452747" cy="676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spcAft>
                <a:spcPts val="1200"/>
              </a:spcAft>
              <a:buSzPct val="100000"/>
              <a:buChar char="•"/>
            </a:pPr>
            <a:endParaRPr lang="en-US" sz="20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1A997214-3F12-2E43-D059-5446CDCBEF69}"/>
              </a:ext>
            </a:extLst>
          </p:cNvPr>
          <p:cNvSpPr/>
          <p:nvPr/>
        </p:nvSpPr>
        <p:spPr>
          <a:xfrm>
            <a:off x="1245037" y="6905386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F4D6355E-C787-4605-6CE3-C73BC6CCBEAF}"/>
              </a:ext>
            </a:extLst>
          </p:cNvPr>
          <p:cNvSpPr/>
          <p:nvPr/>
        </p:nvSpPr>
        <p:spPr>
          <a:xfrm>
            <a:off x="1245037" y="7176253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pic>
        <p:nvPicPr>
          <p:cNvPr id="26" name="Picture 25" descr="A cartoon of an old person with a shower head&#10;&#10;AI-generated content may be incorrect.">
            <a:extLst>
              <a:ext uri="{FF2B5EF4-FFF2-40B4-BE49-F238E27FC236}">
                <a16:creationId xmlns:a16="http://schemas.microsoft.com/office/drawing/2014/main" id="{3C0EB936-BCEA-38A9-D1A4-14AB4B07C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3407" y="1307126"/>
            <a:ext cx="3305946" cy="4958919"/>
          </a:xfrm>
          <a:prstGeom prst="rect">
            <a:avLst/>
          </a:prstGeom>
        </p:spPr>
      </p:pic>
      <p:pic>
        <p:nvPicPr>
          <p:cNvPr id="6" name="Picture 5" descr="People sitting in chairs by a pool&#10;&#10;AI-generated content may be incorrect.">
            <a:extLst>
              <a:ext uri="{FF2B5EF4-FFF2-40B4-BE49-F238E27FC236}">
                <a16:creationId xmlns:a16="http://schemas.microsoft.com/office/drawing/2014/main" id="{9AC4415E-D221-F85A-1408-2B6245DE5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1714" y="1659663"/>
            <a:ext cx="2244819" cy="1493825"/>
          </a:xfrm>
          <a:prstGeom prst="rect">
            <a:avLst/>
          </a:prstGeom>
        </p:spPr>
      </p:pic>
      <p:pic>
        <p:nvPicPr>
          <p:cNvPr id="12" name="Picture 11" descr="A screen shot of a video game&#10;&#10;AI-generated content may be incorrect.">
            <a:extLst>
              <a:ext uri="{FF2B5EF4-FFF2-40B4-BE49-F238E27FC236}">
                <a16:creationId xmlns:a16="http://schemas.microsoft.com/office/drawing/2014/main" id="{58224C56-DD5A-C943-8256-AB9B52189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41714" y="3820316"/>
            <a:ext cx="2244819" cy="224481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0BD2270-CEA0-840A-44CA-AD617C7469D8}"/>
              </a:ext>
            </a:extLst>
          </p:cNvPr>
          <p:cNvSpPr txBox="1"/>
          <p:nvPr/>
        </p:nvSpPr>
        <p:spPr>
          <a:xfrm>
            <a:off x="11167158" y="2226293"/>
            <a:ext cx="4620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</a:t>
            </a:r>
            <a:endParaRPr lang="de-DE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8FD5FF-B78B-6306-4700-688D052A41DF}"/>
              </a:ext>
            </a:extLst>
          </p:cNvPr>
          <p:cNvSpPr txBox="1"/>
          <p:nvPr/>
        </p:nvSpPr>
        <p:spPr>
          <a:xfrm>
            <a:off x="11167158" y="4595453"/>
            <a:ext cx="4620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</a:t>
            </a:r>
            <a:endParaRPr lang="de-DE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8606B11-3711-3A0B-63C2-AA68F76AC7C2}"/>
              </a:ext>
            </a:extLst>
          </p:cNvPr>
          <p:cNvSpPr/>
          <p:nvPr/>
        </p:nvSpPr>
        <p:spPr>
          <a:xfrm>
            <a:off x="827773" y="1289785"/>
            <a:ext cx="6198669" cy="4976261"/>
          </a:xfrm>
          <a:prstGeom prst="rect">
            <a:avLst/>
          </a:prstGeom>
          <a:solidFill>
            <a:srgbClr val="F0F5F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7" name="Picture 26" descr="A graph showing a graph of blue lines&#10;&#10;AI-generated content may be incorrect.">
            <a:extLst>
              <a:ext uri="{FF2B5EF4-FFF2-40B4-BE49-F238E27FC236}">
                <a16:creationId xmlns:a16="http://schemas.microsoft.com/office/drawing/2014/main" id="{F2985C1C-C643-2F15-8C33-E97836D6AF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9761" y="3309371"/>
            <a:ext cx="5716725" cy="2592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Text 1">
            <a:extLst>
              <a:ext uri="{FF2B5EF4-FFF2-40B4-BE49-F238E27FC236}">
                <a16:creationId xmlns:a16="http://schemas.microsoft.com/office/drawing/2014/main" id="{E07FDD71-A832-4AAA-2B21-251DBBB80203}"/>
              </a:ext>
            </a:extLst>
          </p:cNvPr>
          <p:cNvSpPr/>
          <p:nvPr/>
        </p:nvSpPr>
        <p:spPr>
          <a:xfrm>
            <a:off x="1044047" y="1484209"/>
            <a:ext cx="218813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Hot water</a:t>
            </a:r>
            <a:endParaRPr lang="en-US" sz="2000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2D46F76D-B6B7-9DCB-53BC-30AD8BA15424}"/>
              </a:ext>
            </a:extLst>
          </p:cNvPr>
          <p:cNvSpPr/>
          <p:nvPr/>
        </p:nvSpPr>
        <p:spPr>
          <a:xfrm rot="2228274">
            <a:off x="3205127" y="4815994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1</a:t>
            </a: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87A97215-F071-2CC3-89C4-22BA94432CB5}"/>
              </a:ext>
            </a:extLst>
          </p:cNvPr>
          <p:cNvSpPr/>
          <p:nvPr/>
        </p:nvSpPr>
        <p:spPr>
          <a:xfrm rot="2228274">
            <a:off x="5959778" y="4918848"/>
            <a:ext cx="474133" cy="34572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2</a:t>
            </a:r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C4FA983C-1A2A-9843-0DFA-CDA4585830CF}"/>
              </a:ext>
            </a:extLst>
          </p:cNvPr>
          <p:cNvSpPr/>
          <p:nvPr/>
        </p:nvSpPr>
        <p:spPr>
          <a:xfrm>
            <a:off x="1039761" y="2059637"/>
            <a:ext cx="5131553" cy="1041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Outliers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of hot water usage:</a:t>
            </a:r>
          </a:p>
          <a:p>
            <a:pPr marL="800100" lvl="1" indent="-342900">
              <a:lnSpc>
                <a:spcPts val="1950"/>
              </a:lnSpc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Vacation time?</a:t>
            </a:r>
          </a:p>
          <a:p>
            <a:pPr marL="800100" lvl="1" indent="-342900">
              <a:lnSpc>
                <a:spcPts val="1950"/>
              </a:lnSpc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Sensor issue?</a:t>
            </a:r>
          </a:p>
          <a:p>
            <a:pPr marL="800100" lvl="1" indent="-342900">
              <a:lnSpc>
                <a:spcPts val="1950"/>
              </a:lnSpc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sym typeface="Wingdings" panose="05000000000000000000" pitchFamily="2" charset="2"/>
              </a:rPr>
              <a:t>“Only cold showers”?</a:t>
            </a:r>
            <a:endParaRPr lang="en-US" dirty="0"/>
          </a:p>
        </p:txBody>
      </p:sp>
      <p:sp>
        <p:nvSpPr>
          <p:cNvPr id="33" name="Shape 3">
            <a:extLst>
              <a:ext uri="{FF2B5EF4-FFF2-40B4-BE49-F238E27FC236}">
                <a16:creationId xmlns:a16="http://schemas.microsoft.com/office/drawing/2014/main" id="{44792CC2-4165-415B-3776-C656BB463094}"/>
              </a:ext>
            </a:extLst>
          </p:cNvPr>
          <p:cNvSpPr/>
          <p:nvPr/>
        </p:nvSpPr>
        <p:spPr>
          <a:xfrm>
            <a:off x="793789" y="6571089"/>
            <a:ext cx="13114716" cy="945445"/>
          </a:xfrm>
          <a:prstGeom prst="roundRect">
            <a:avLst>
              <a:gd name="adj" fmla="val 5528"/>
            </a:avLst>
          </a:prstGeom>
          <a:solidFill>
            <a:srgbClr val="B6D6FC"/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marL="1095375">
              <a:lnSpc>
                <a:spcPts val="1750"/>
              </a:lnSpc>
              <a:spcAft>
                <a:spcPts val="1200"/>
              </a:spcAft>
              <a:buSzPct val="100000"/>
            </a:pPr>
            <a:r>
              <a:rPr lang="en-US" sz="23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quality </a:t>
            </a:r>
            <a:r>
              <a:rPr lang="en-US" sz="23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matters – "</a:t>
            </a:r>
            <a:r>
              <a:rPr lang="en-US" sz="2300" b="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NaN</a:t>
            </a:r>
            <a:r>
              <a:rPr lang="en-US" sz="23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“-values sometimes </a:t>
            </a:r>
            <a:r>
              <a:rPr lang="en-US" sz="2300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zero consumption</a:t>
            </a:r>
            <a:r>
              <a:rPr lang="en-US" sz="23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23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  <a:sym typeface="Wingdings" panose="05000000000000000000" pitchFamily="2" charset="2"/>
              </a:rPr>
              <a:t> </a:t>
            </a:r>
            <a:r>
              <a:rPr lang="en-US" sz="2300" u="sng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missing data</a:t>
            </a:r>
            <a:endParaRPr lang="en-US" sz="2300" b="1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34" name="Text 4">
            <a:extLst>
              <a:ext uri="{FF2B5EF4-FFF2-40B4-BE49-F238E27FC236}">
                <a16:creationId xmlns:a16="http://schemas.microsoft.com/office/drawing/2014/main" id="{957437D3-B3FB-6CDC-F39C-E3CD0F86EB7A}"/>
              </a:ext>
            </a:extLst>
          </p:cNvPr>
          <p:cNvSpPr/>
          <p:nvPr/>
        </p:nvSpPr>
        <p:spPr>
          <a:xfrm>
            <a:off x="1245037" y="6634519"/>
            <a:ext cx="12452747" cy="676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spcAft>
                <a:spcPts val="1200"/>
              </a:spcAft>
              <a:buSzPct val="100000"/>
              <a:buChar char="•"/>
            </a:pPr>
            <a:endParaRPr lang="en-US" sz="20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45EC8B84-355F-BD03-B816-5CEBB20E3240}"/>
              </a:ext>
            </a:extLst>
          </p:cNvPr>
          <p:cNvSpPr/>
          <p:nvPr/>
        </p:nvSpPr>
        <p:spPr>
          <a:xfrm>
            <a:off x="1245037" y="6905386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sp>
        <p:nvSpPr>
          <p:cNvPr id="36" name="Text 6">
            <a:extLst>
              <a:ext uri="{FF2B5EF4-FFF2-40B4-BE49-F238E27FC236}">
                <a16:creationId xmlns:a16="http://schemas.microsoft.com/office/drawing/2014/main" id="{A6971DC5-8491-01EE-EDA4-2ACA3412D85C}"/>
              </a:ext>
            </a:extLst>
          </p:cNvPr>
          <p:cNvSpPr/>
          <p:nvPr/>
        </p:nvSpPr>
        <p:spPr>
          <a:xfrm>
            <a:off x="1245037" y="7176253"/>
            <a:ext cx="12452747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50"/>
              </a:lnSpc>
              <a:buSzPct val="100000"/>
            </a:pPr>
            <a:endParaRPr lang="en-US" sz="1050" dirty="0"/>
          </a:p>
        </p:txBody>
      </p:sp>
      <p:pic>
        <p:nvPicPr>
          <p:cNvPr id="37" name="Graphic 36" descr="Information outline">
            <a:extLst>
              <a:ext uri="{FF2B5EF4-FFF2-40B4-BE49-F238E27FC236}">
                <a16:creationId xmlns:a16="http://schemas.microsoft.com/office/drawing/2014/main" id="{CC45D003-3689-774F-5AAF-BF0B9619FE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34316" y="6708815"/>
            <a:ext cx="577810" cy="577810"/>
          </a:xfrm>
          <a:prstGeom prst="rect">
            <a:avLst/>
          </a:prstGeom>
        </p:spPr>
      </p:pic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C95B21D1-1F77-77BC-455D-FD08205049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BF1A7-874B-478C-BCE0-59532D19DF7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6207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3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1508</Words>
  <Application>Microsoft Office PowerPoint</Application>
  <PresentationFormat>Custom</PresentationFormat>
  <Paragraphs>275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Wingdings</vt:lpstr>
      <vt:lpstr>Arial</vt:lpstr>
      <vt:lpstr>Inter</vt:lpstr>
      <vt:lpstr>Inter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Stephan estebanmiyata</dc:creator>
  <cp:lastModifiedBy>Stephan estebanmiyata</cp:lastModifiedBy>
  <cp:revision>53</cp:revision>
  <dcterms:created xsi:type="dcterms:W3CDTF">2025-10-29T12:07:37Z</dcterms:created>
  <dcterms:modified xsi:type="dcterms:W3CDTF">2025-11-03T08:44:47Z</dcterms:modified>
</cp:coreProperties>
</file>